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1"/>
    <p:sldMasterId id="2147483648" r:id="rId2"/>
    <p:sldMasterId id="2147483687" r:id="rId3"/>
  </p:sldMasterIdLst>
  <p:notesMasterIdLst>
    <p:notesMasterId r:id="rId36"/>
  </p:notesMasterIdLst>
  <p:sldIdLst>
    <p:sldId id="383" r:id="rId4"/>
    <p:sldId id="278" r:id="rId5"/>
    <p:sldId id="508" r:id="rId6"/>
    <p:sldId id="509" r:id="rId7"/>
    <p:sldId id="536" r:id="rId8"/>
    <p:sldId id="547" r:id="rId9"/>
    <p:sldId id="499" r:id="rId10"/>
    <p:sldId id="415" r:id="rId11"/>
    <p:sldId id="548" r:id="rId12"/>
    <p:sldId id="532" r:id="rId13"/>
    <p:sldId id="510" r:id="rId14"/>
    <p:sldId id="438" r:id="rId15"/>
    <p:sldId id="534" r:id="rId16"/>
    <p:sldId id="535" r:id="rId17"/>
    <p:sldId id="549" r:id="rId18"/>
    <p:sldId id="537" r:id="rId19"/>
    <p:sldId id="539" r:id="rId20"/>
    <p:sldId id="550" r:id="rId21"/>
    <p:sldId id="541" r:id="rId22"/>
    <p:sldId id="542" r:id="rId23"/>
    <p:sldId id="540" r:id="rId24"/>
    <p:sldId id="538" r:id="rId25"/>
    <p:sldId id="543" r:id="rId26"/>
    <p:sldId id="544" r:id="rId27"/>
    <p:sldId id="524" r:id="rId28"/>
    <p:sldId id="523" r:id="rId29"/>
    <p:sldId id="519" r:id="rId30"/>
    <p:sldId id="518" r:id="rId31"/>
    <p:sldId id="512" r:id="rId32"/>
    <p:sldId id="514" r:id="rId33"/>
    <p:sldId id="521" r:id="rId34"/>
    <p:sldId id="417" r:id="rId35"/>
  </p:sldIdLst>
  <p:sldSz cx="12192000" cy="6858000"/>
  <p:notesSz cx="6802438" cy="9934575"/>
  <p:embeddedFontLst>
    <p:embeddedFont>
      <p:font typeface="HG꼬딕씨_Pro 40g" panose="02020603020101020101" pitchFamily="18" charset="-127"/>
      <p:regular r:id="rId37"/>
    </p:embeddedFont>
    <p:embeddedFont>
      <p:font typeface="HG꼬딕씨 40g" panose="02020603020101020101" pitchFamily="18" charset="-127"/>
      <p:regular r:id="rId38"/>
    </p:embeddedFont>
    <p:embeddedFont>
      <p:font typeface="HG꼬딕씨_Pro 60g" panose="02020603020101020101" pitchFamily="18" charset="-127"/>
      <p:regular r:id="rId39"/>
    </p:embeddedFont>
    <p:embeddedFont>
      <p:font typeface="HG꼬딕씨 20g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HG꼬딕씨 60g" panose="02020603020101020101" pitchFamily="18" charset="-127"/>
      <p:regular r:id="rId43"/>
    </p:embeddedFont>
    <p:embeddedFont>
      <p:font typeface="HG꼬딕씨 99g" panose="02020603020101020101" pitchFamily="18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나눔바른펜" panose="020B0600000101010101" charset="-127"/>
      <p:regular r:id="rId49"/>
      <p:bold r:id="rId50"/>
    </p:embeddedFont>
    <p:embeddedFont>
      <p:font typeface="a피오피네모" panose="02020600000000000000" pitchFamily="18" charset="-127"/>
      <p:regular r:id="rId51"/>
    </p:embeddedFont>
    <p:embeddedFont>
      <p:font typeface="HG꼬딕씨 80g" panose="02020603020101020101" pitchFamily="18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idong LEE" initials="HL" lastIdx="1" clrIdx="0">
    <p:extLst>
      <p:ext uri="{19B8F6BF-5375-455C-9EA6-DF929625EA0E}">
        <p15:presenceInfo xmlns:p15="http://schemas.microsoft.com/office/powerpoint/2012/main" userId="Hwidong LEE" providerId="None"/>
      </p:ext>
    </p:extLst>
  </p:cmAuthor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CDA4"/>
    <a:srgbClr val="CA96EE"/>
    <a:srgbClr val="3CCC3C"/>
    <a:srgbClr val="498DEB"/>
    <a:srgbClr val="D07FF1"/>
    <a:srgbClr val="FF3D01"/>
    <a:srgbClr val="59AEF5"/>
    <a:srgbClr val="2F70F1"/>
    <a:srgbClr val="EE6EE5"/>
    <a:srgbClr val="866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2327" autoAdjust="0"/>
  </p:normalViewPr>
  <p:slideViewPr>
    <p:cSldViewPr snapToGrid="0">
      <p:cViewPr varScale="1">
        <p:scale>
          <a:sx n="120" d="100"/>
          <a:sy n="120" d="100"/>
        </p:scale>
        <p:origin x="11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19" y="38"/>
      </p:cViewPr>
      <p:guideLst>
        <p:guide orient="horz" pos="312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2863" y="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B72FC-8BD9-4F83-AD22-50EEEFFAA77C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1550"/>
            <a:ext cx="5441950" cy="3911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0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2863" y="943610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59D18-096B-41AB-BCE7-E3C6E124DE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0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199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9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자유 배치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01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rPr>
              <a:t>영상을 보고 어떤 기능이 필요할지 그 기능을 사용하기 위해선 어떤 방법이 있을지 같이 얘기해 봅니다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rPr>
              <a:t>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96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아이들에게 물어보고 엔트리 봇을 클릭하여 하나씩 확인하세요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44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rPr>
              <a:t>작품을 만드는데 중요한 변수들을 간단하게 설명을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rPr>
              <a:t>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07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rPr>
              <a:t>ID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rPr>
              <a:t>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rPr>
              <a:t>PW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rPr>
              <a:t>가 없는 학생은 별도지도가이드를 참고하여 생성 후 로그인 할 수 있도록 지도하세요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4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11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59D18-096B-41AB-BCE7-E3C6E124DED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94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61C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838200" y="2133600"/>
            <a:ext cx="10517188" cy="133191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b="0">
                <a:solidFill>
                  <a:schemeClr val="bg1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defRPr>
            </a:lvl1pPr>
          </a:lstStyle>
          <a:p>
            <a:r>
              <a:rPr lang="ko-KR" altLang="en-US" dirty="0" err="1"/>
              <a:t>과정명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3206" y="3496676"/>
            <a:ext cx="9144000" cy="66399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400" b="0">
                <a:solidFill>
                  <a:schemeClr val="bg1"/>
                </a:solidFill>
                <a:effectLst/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수업 주제 타이틀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3E9EDCB-F182-4E20-B0F3-B2F03A060B40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F725EC9-ED09-4B9B-81A2-4DC1A435D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4" b="1"/>
          <a:stretch/>
        </p:blipFill>
        <p:spPr>
          <a:xfrm>
            <a:off x="4006975" y="135366"/>
            <a:ext cx="4248472" cy="607081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xmlns="" id="{CAC39895-38E7-4D34-9B2B-85A097F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1" y="258010"/>
            <a:ext cx="349582" cy="35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9" y="258010"/>
            <a:ext cx="361791" cy="36179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870028" y="208927"/>
            <a:ext cx="357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61CDA4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&amp;</a:t>
            </a:r>
            <a:endParaRPr lang="ko-KR" altLang="en-US" sz="2100">
              <a:solidFill>
                <a:srgbClr val="61CDA4"/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5645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orient="horz" pos="1344" userDrawn="1">
          <p15:clr>
            <a:srgbClr val="FBAE40"/>
          </p15:clr>
        </p15:guide>
        <p15:guide id="3" orient="horz" pos="2614" userDrawn="1">
          <p15:clr>
            <a:srgbClr val="FBAE40"/>
          </p15:clr>
        </p15:guide>
        <p15:guide id="4" orient="horz" pos="2704" userDrawn="1">
          <p15:clr>
            <a:srgbClr val="FBAE40"/>
          </p15:clr>
        </p15:guide>
        <p15:guide id="5" orient="horz" pos="302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내용없음)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55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모서리가 둥근 직사각형 21">
            <a:extLst>
              <a:ext uri="{FF2B5EF4-FFF2-40B4-BE49-F238E27FC236}">
                <a16:creationId xmlns:a16="http://schemas.microsoft.com/office/drawing/2014/main" xmlns="" id="{8BAF8F0D-37A0-4B01-8E62-5A155BA1CBBA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xmlns="" id="{4EC951FD-E200-4318-B2EA-FF6457A1A7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855060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(내용없음)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5">
            <a:extLst>
              <a:ext uri="{FF2B5EF4-FFF2-40B4-BE49-F238E27FC236}">
                <a16:creationId xmlns:a16="http://schemas.microsoft.com/office/drawing/2014/main" xmlns="" id="{39BFBE0A-2D2E-4AD5-9CAB-E79550E09ED8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CE39BF9-702C-4DCD-A76F-CF742AEE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모서리가 둥근 직사각형 21">
            <a:extLst>
              <a:ext uri="{FF2B5EF4-FFF2-40B4-BE49-F238E27FC236}">
                <a16:creationId xmlns:a16="http://schemas.microsoft.com/office/drawing/2014/main" xmlns="" id="{C0B02830-D45C-40AA-B2D8-D33E3DEBD365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xmlns="" id="{CEDE35A0-6CC8-4C9A-8286-453AEDE27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738450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7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32F762C-8ACB-4649-942F-D504D04D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89B6AE9-4C5B-4AB5-80BE-A91EB071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382DDB1-36A0-40C6-B77A-80012181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64EFE75-3443-45C5-B99B-76EEE35FCCDF}"/>
              </a:ext>
            </a:extLst>
          </p:cNvPr>
          <p:cNvGrpSpPr/>
          <p:nvPr userDrawn="1"/>
        </p:nvGrpSpPr>
        <p:grpSpPr>
          <a:xfrm>
            <a:off x="4757936" y="1592967"/>
            <a:ext cx="2676128" cy="3672066"/>
            <a:chOff x="3419872" y="1131590"/>
            <a:chExt cx="2244035" cy="307916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xmlns="" id="{5E9B7506-7A06-46AE-A7A3-D8279E9124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131590"/>
              <a:ext cx="2244035" cy="228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219FAB02-A3DB-4690-895D-0A712D6D957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694" y="3723878"/>
              <a:ext cx="1296389" cy="486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1168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46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2 및 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603EC0-A821-464B-A8FC-83A9CA9D5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HG꼬딕씨 60g" panose="02020603020101020101" pitchFamily="18" charset="-127"/>
                <a:ea typeface="HG꼬딕씨 60g" panose="02020603020101020101" pitchFamily="18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:a16="http://schemas.microsoft.com/office/drawing/2014/main" xmlns="" id="{226EDB19-074D-4DA4-B265-8B9F84997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15568"/>
            <a:ext cx="10515600" cy="5061395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43162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28FB53-FA72-445C-BA09-2383B0BB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6FC3BCA-72DF-4BEE-85E0-6DFDA10C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7923B89-6B70-489A-99DB-49404076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0754B97-6836-4A05-9D16-83FB3BFE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F8A5726E-C78F-4673-8554-B1E709B50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5639"/>
            <a:ext cx="10515600" cy="3152652"/>
          </a:xfr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B05B1168-055E-4CF7-8CA0-F165B38DD1F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712976" y="1672745"/>
            <a:ext cx="8766048" cy="84124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44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71722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2 및 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603EC0-A821-464B-A8FC-83A9CA9D5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HG꼬딕씨 60g" panose="02020603020101020101" pitchFamily="18" charset="-127"/>
                <a:ea typeface="HG꼬딕씨 60g" panose="02020603020101020101" pitchFamily="18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:a16="http://schemas.microsoft.com/office/drawing/2014/main" xmlns="" id="{226EDB19-074D-4DA4-B265-8B9F84997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15568"/>
            <a:ext cx="10515600" cy="5061395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1245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BBAB11-E35A-4966-8ABD-0282A4BA1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BD52862-E0D6-42D8-BCDF-46A3DE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B05ECAE-D2D0-4763-977B-F628D942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1358467-2BB8-40F7-A927-9525519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xmlns="" id="{9519F5AA-97F7-4A33-8B1A-FE413674D2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07958"/>
            <a:ext cx="10515600" cy="445789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960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9992B32-21EC-449F-8520-96E4C8FC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1A9C07E-3DB2-453E-A1B9-6883F936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551AB13-0E2B-449A-B231-73C7F1C6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61C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864884"/>
            <a:ext cx="9144000" cy="1163637"/>
          </a:xfrm>
        </p:spPr>
        <p:txBody>
          <a:bodyPr anchor="b">
            <a:normAutofit/>
          </a:bodyPr>
          <a:lstStyle>
            <a:lvl1pPr algn="ctr">
              <a:defRPr sz="60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2359604"/>
            <a:ext cx="9144000" cy="13936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xmlns="" id="{A78EDB62-A5DE-4A77-89C8-742212AD028B}"/>
              </a:ext>
            </a:extLst>
          </p:cNvPr>
          <p:cNvSpPr/>
          <p:nvPr userDrawn="1"/>
        </p:nvSpPr>
        <p:spPr>
          <a:xfrm>
            <a:off x="3592831" y="4152202"/>
            <a:ext cx="5006340" cy="19773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69A07632-CD9C-4709-A38E-D6DCD2644C28}"/>
              </a:ext>
            </a:extLst>
          </p:cNvPr>
          <p:cNvCxnSpPr>
            <a:endCxn id="8" idx="1"/>
          </p:cNvCxnSpPr>
          <p:nvPr userDrawn="1"/>
        </p:nvCxnSpPr>
        <p:spPr>
          <a:xfrm flipH="1">
            <a:off x="3592831" y="5140897"/>
            <a:ext cx="50063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0">
            <a:extLst>
              <a:ext uri="{FF2B5EF4-FFF2-40B4-BE49-F238E27FC236}">
                <a16:creationId xmlns:a16="http://schemas.microsoft.com/office/drawing/2014/main" xmlns="" id="{65FC0760-5D12-4C0D-AEE6-0AA3B3D079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91913" y="5461696"/>
            <a:ext cx="262919" cy="358634"/>
            <a:chOff x="2597" y="4163"/>
            <a:chExt cx="217" cy="2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xmlns="" id="{F35F015C-0C6F-4327-9100-154D98D51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xmlns="" id="{811A180C-B23D-42C0-B521-8606DAC9A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xmlns="" id="{C4AA4F2C-A9EE-42A3-9825-7F544317C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xmlns="" id="{C46BC17A-1A42-493D-AC55-6841BC382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5" name="Freeform 11">
            <a:extLst>
              <a:ext uri="{FF2B5EF4-FFF2-40B4-BE49-F238E27FC236}">
                <a16:creationId xmlns:a16="http://schemas.microsoft.com/office/drawing/2014/main" xmlns="" id="{E632461B-A5FC-4753-91BD-8FCAC7C6B0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00187" y="4524532"/>
            <a:ext cx="251316" cy="30854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659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주제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46589327-92B6-4701-A305-5DF1751D0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8149" y="3028481"/>
            <a:ext cx="8775700" cy="8010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19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5">
            <a:extLst>
              <a:ext uri="{FF2B5EF4-FFF2-40B4-BE49-F238E27FC236}">
                <a16:creationId xmlns:a16="http://schemas.microsoft.com/office/drawing/2014/main" xmlns="" id="{60C760A0-B871-46DF-8152-E40670862BC7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4576763"/>
          </a:xfrm>
        </p:spPr>
        <p:txBody>
          <a:bodyPr/>
          <a:lstStyle>
            <a:lvl1pPr>
              <a:lnSpc>
                <a:spcPct val="150000"/>
              </a:lnSpc>
              <a:spcAft>
                <a:spcPts val="600"/>
              </a:spcAft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3pPr>
            <a:lvl4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4pPr>
            <a:lvl5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xmlns="" id="{A5F1CEE9-4EDB-42BB-94F4-E053387024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146628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5">
            <a:extLst>
              <a:ext uri="{FF2B5EF4-FFF2-40B4-BE49-F238E27FC236}">
                <a16:creationId xmlns:a16="http://schemas.microsoft.com/office/drawing/2014/main" xmlns="" id="{60C760A0-B871-46DF-8152-E40670862BC7}"/>
              </a:ext>
            </a:extLst>
          </p:cNvPr>
          <p:cNvSpPr/>
          <p:nvPr userDrawn="1"/>
        </p:nvSpPr>
        <p:spPr>
          <a:xfrm>
            <a:off x="280035" y="1355041"/>
            <a:ext cx="11631931" cy="5837069"/>
          </a:xfrm>
          <a:prstGeom prst="round2SameRect">
            <a:avLst>
              <a:gd name="adj1" fmla="val 444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ㅊ</a:t>
            </a:r>
            <a:endParaRPr lang="ko-KR" altLang="en-US" sz="180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024312"/>
            <a:ext cx="10515600" cy="3152652"/>
          </a:xfrm>
        </p:spPr>
        <p:txBody>
          <a:bodyPr/>
          <a:lstStyle>
            <a:lvl1pPr marL="0" indent="0" algn="ctr">
              <a:lnSpc>
                <a:spcPct val="150000"/>
              </a:lnSpc>
              <a:spcAft>
                <a:spcPts val="600"/>
              </a:spcAft>
              <a:buNone/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3pPr>
            <a:lvl4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4pPr>
            <a:lvl5pPr algn="ctr"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52060B13-EAE2-44B3-B023-1AC04AC0EEED}"/>
              </a:ext>
            </a:extLst>
          </p:cNvPr>
          <p:cNvGrpSpPr/>
          <p:nvPr userDrawn="1"/>
        </p:nvGrpSpPr>
        <p:grpSpPr>
          <a:xfrm>
            <a:off x="1817371" y="1491105"/>
            <a:ext cx="8475401" cy="1486186"/>
            <a:chOff x="595984" y="1653741"/>
            <a:chExt cx="8475401" cy="1486186"/>
          </a:xfrm>
        </p:grpSpPr>
        <p:pic>
          <p:nvPicPr>
            <p:cNvPr id="12" name="Picture 2" descr="challengeì ëí ì´ë¯¸ì§ ê²ìê²°ê³¼">
              <a:extLst>
                <a:ext uri="{FF2B5EF4-FFF2-40B4-BE49-F238E27FC236}">
                  <a16:creationId xmlns:a16="http://schemas.microsoft.com/office/drawing/2014/main" xmlns="" id="{B9A4E6C0-E913-4128-89A4-5BAB2D61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84" y="1653741"/>
              <a:ext cx="38100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hallengeì ëí ì´ë¯¸ì§ ê²ìê²°ê³¼">
              <a:extLst>
                <a:ext uri="{FF2B5EF4-FFF2-40B4-BE49-F238E27FC236}">
                  <a16:creationId xmlns:a16="http://schemas.microsoft.com/office/drawing/2014/main" xmlns="" id="{52F2674B-FFE0-490E-BBBD-19810C30C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6"/>
            <a:stretch/>
          </p:blipFill>
          <p:spPr bwMode="auto">
            <a:xfrm>
              <a:off x="4228184" y="1653741"/>
              <a:ext cx="2570734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hallengeì ëí ì´ë¯¸ì§ ê²ìê²°ê³¼">
              <a:extLst>
                <a:ext uri="{FF2B5EF4-FFF2-40B4-BE49-F238E27FC236}">
                  <a16:creationId xmlns:a16="http://schemas.microsoft.com/office/drawing/2014/main" xmlns="" id="{2E296ECC-038C-44F7-94D4-DA44D0BEE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6"/>
            <a:stretch/>
          </p:blipFill>
          <p:spPr bwMode="auto">
            <a:xfrm>
              <a:off x="6500651" y="1654027"/>
              <a:ext cx="2570734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10DD580D-BB44-4766-AAFD-249B047C259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072384" y="1911095"/>
            <a:ext cx="7150608" cy="84124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3600" b="1">
                <a:solidFill>
                  <a:srgbClr val="EE3A43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algn="ctr">
              <a:lnSpc>
                <a:spcPct val="150000"/>
              </a:lnSpc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:a16="http://schemas.microsoft.com/office/drawing/2014/main" xmlns="" id="{E4132C0A-9497-4C3C-8DED-784D653532DB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텍스트 개체 틀 11">
            <a:extLst>
              <a:ext uri="{FF2B5EF4-FFF2-40B4-BE49-F238E27FC236}">
                <a16:creationId xmlns:a16="http://schemas.microsoft.com/office/drawing/2014/main" xmlns="" id="{5485A857-A3E5-45E2-BADB-3123B3C8B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174657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56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1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2221" y="533532"/>
            <a:ext cx="9351579" cy="628152"/>
          </a:xfrm>
        </p:spPr>
        <p:txBody>
          <a:bodyPr>
            <a:noAutofit/>
          </a:bodyPr>
          <a:lstStyle>
            <a:lvl1pPr>
              <a:defRPr sz="3800" b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4576763"/>
          </a:xfrm>
        </p:spPr>
        <p:txBody>
          <a:bodyPr/>
          <a:lstStyle>
            <a:lvl1pPr>
              <a:lnSpc>
                <a:spcPct val="150000"/>
              </a:lnSpc>
              <a:spcAft>
                <a:spcPts val="600"/>
              </a:spcAft>
              <a:defRPr b="0">
                <a:latin typeface="HG꼬딕씨 80g" panose="02020603020101020101" pitchFamily="18" charset="-127"/>
                <a:ea typeface="HG꼬딕씨 80g" panose="02020603020101020101" pitchFamily="18" charset="-127"/>
              </a:defRPr>
            </a:lvl1pPr>
            <a:lvl2pPr>
              <a:lnSpc>
                <a:spcPct val="150000"/>
              </a:lnSpc>
              <a:defRPr b="0">
                <a:latin typeface="HG꼬딕씨 60g" panose="02020603020101020101" pitchFamily="18" charset="-127"/>
                <a:ea typeface="HG꼬딕씨 60g" panose="02020603020101020101" pitchFamily="18" charset="-127"/>
              </a:defRPr>
            </a:lvl2pPr>
            <a:lvl3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3pPr>
            <a:lvl4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4pPr>
            <a:lvl5pPr>
              <a:lnSpc>
                <a:spcPct val="150000"/>
              </a:lnSpc>
              <a:defRPr b="0">
                <a:latin typeface="HG꼬딕씨 40g" panose="02020603020101020101" pitchFamily="18" charset="-127"/>
                <a:ea typeface="HG꼬딕씨 40g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21">
            <a:extLst>
              <a:ext uri="{FF2B5EF4-FFF2-40B4-BE49-F238E27FC236}">
                <a16:creationId xmlns:a16="http://schemas.microsoft.com/office/drawing/2014/main" xmlns="" id="{B9DDEA0A-A552-4FC6-8967-86D13BA6E9C2}"/>
              </a:ext>
            </a:extLst>
          </p:cNvPr>
          <p:cNvSpPr/>
          <p:nvPr userDrawn="1"/>
        </p:nvSpPr>
        <p:spPr>
          <a:xfrm>
            <a:off x="280037" y="608504"/>
            <a:ext cx="1537335" cy="42502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prstClr val="whit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xmlns="" id="{749A770C-EFCB-486B-9ED1-0CAE794775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035" y="608504"/>
            <a:ext cx="1537336" cy="42502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HG꼬딕씨 20g" panose="02020603020101020101" pitchFamily="18" charset="-127"/>
                <a:ea typeface="HG꼬딕씨 20g" panose="02020603020101020101" pitchFamily="18" charset="-127"/>
              </a:defRPr>
            </a:lvl1pPr>
            <a:lvl2pPr marL="457189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2pPr>
            <a:lvl3pPr marL="914377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3pPr>
            <a:lvl4pPr marL="1371566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4pPr>
            <a:lvl5pPr marL="1828754" indent="0">
              <a:buNone/>
              <a:defRPr sz="1400">
                <a:latin typeface="나눔바른펜" panose="020B0503000000000000" pitchFamily="50" charset="-127"/>
                <a:ea typeface="나눔바른펜" panose="020B0503000000000000" pitchFamily="50" charset="-127"/>
              </a:defRPr>
            </a:lvl5pPr>
          </a:lstStyle>
          <a:p>
            <a:pPr lvl="0"/>
            <a:r>
              <a:rPr lang="ko-KR" altLang="en-US" dirty="0"/>
              <a:t>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75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8CBFD">
            <a:alpha val="6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719071"/>
            <a:ext cx="10515600" cy="445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407265A-12CA-468C-8C8E-0A8A349053AE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D3A42C51-DAAA-4EF4-823A-048BFD572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4" b="1"/>
          <a:stretch/>
        </p:blipFill>
        <p:spPr>
          <a:xfrm>
            <a:off x="4006975" y="135366"/>
            <a:ext cx="4248472" cy="60708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CAC39895-38E7-4D34-9B2B-85A097F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1" y="258010"/>
            <a:ext cx="349582" cy="35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9" y="258010"/>
            <a:ext cx="361791" cy="36179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870028" y="208927"/>
            <a:ext cx="3575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61CDA4"/>
                </a:solidFill>
                <a:latin typeface="a피오피네모" panose="02020600000000000000" pitchFamily="18" charset="-127"/>
                <a:ea typeface="a피오피네모" panose="02020600000000000000" pitchFamily="18" charset="-127"/>
              </a:rPr>
              <a:t>&amp;</a:t>
            </a:r>
            <a:endParaRPr lang="ko-KR" altLang="en-US" sz="2100">
              <a:solidFill>
                <a:srgbClr val="61CDA4"/>
              </a:solidFill>
              <a:latin typeface="a피오피네모" panose="02020600000000000000" pitchFamily="18" charset="-127"/>
              <a:ea typeface="a피오피네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12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bg1"/>
          </a:solidFill>
          <a:latin typeface="HG꼬딕씨 99g" panose="02020603020101020101" pitchFamily="18" charset="-127"/>
          <a:ea typeface="HG꼬딕씨 99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719071"/>
            <a:ext cx="10515600" cy="445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9DA11E4-F431-44E7-A916-519A9372E792}"/>
              </a:ext>
            </a:extLst>
          </p:cNvPr>
          <p:cNvSpPr/>
          <p:nvPr/>
        </p:nvSpPr>
        <p:spPr>
          <a:xfrm>
            <a:off x="10387896" y="255472"/>
            <a:ext cx="1391837" cy="249456"/>
          </a:xfrm>
          <a:prstGeom prst="rect">
            <a:avLst/>
          </a:prstGeom>
          <a:solidFill>
            <a:srgbClr val="6CC39D"/>
          </a:solidFill>
          <a:ln w="6350">
            <a:solidFill>
              <a:srgbClr val="6CC3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xmlns="" id="{1CC6ACD9-B34E-46BC-BAC0-9EE11F729C9D}"/>
              </a:ext>
            </a:extLst>
          </p:cNvPr>
          <p:cNvSpPr txBox="1"/>
          <p:nvPr userDrawn="1"/>
        </p:nvSpPr>
        <p:spPr>
          <a:xfrm>
            <a:off x="10487694" y="252868"/>
            <a:ext cx="1296144" cy="261609"/>
          </a:xfrm>
          <a:prstGeom prst="rect">
            <a:avLst/>
          </a:prstGeom>
          <a:noFill/>
        </p:spPr>
        <p:txBody>
          <a:bodyPr wrap="square" rtlCol="0" anchor="t" anchorCtr="0">
            <a:spAutoFit/>
            <a:scene3d>
              <a:camera prst="orthographicFront"/>
              <a:lightRig rig="soft" dir="t"/>
            </a:scene3d>
            <a:sp3d>
              <a:bevelB w="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ollehche_v2" pitchFamily="18" charset="-127"/>
              </a:rPr>
              <a:t>Entry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575B3DB-C85B-4831-BF2C-28EC97E75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6"/>
          <a:stretch/>
        </p:blipFill>
        <p:spPr>
          <a:xfrm>
            <a:off x="262558" y="644532"/>
            <a:ext cx="4431407" cy="6250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82F9BF6-50CC-49DE-B0ED-346F657170AF}"/>
              </a:ext>
            </a:extLst>
          </p:cNvPr>
          <p:cNvSpPr/>
          <p:nvPr userDrawn="1"/>
        </p:nvSpPr>
        <p:spPr>
          <a:xfrm flipV="1">
            <a:off x="406574" y="646030"/>
            <a:ext cx="11377264" cy="45719"/>
          </a:xfrm>
          <a:prstGeom prst="rect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5FA2B56-1C5B-4EF2-ACBB-B0B17FD8662B}"/>
              </a:ext>
            </a:extLst>
          </p:cNvPr>
          <p:cNvSpPr txBox="1"/>
          <p:nvPr userDrawn="1"/>
        </p:nvSpPr>
        <p:spPr>
          <a:xfrm>
            <a:off x="391408" y="45418"/>
            <a:ext cx="2635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61CDA4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rPr>
              <a:t>Apple Hunter</a:t>
            </a:r>
            <a:endParaRPr lang="ko-KR" altLang="en-US" sz="3600" dirty="0">
              <a:solidFill>
                <a:srgbClr val="61CDA4"/>
              </a:solidFill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7472" y="691749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723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6" r:id="rId2"/>
    <p:sldLayoutId id="2147483649" r:id="rId3"/>
    <p:sldLayoutId id="2147483661" r:id="rId4"/>
    <p:sldLayoutId id="2147483664" r:id="rId5"/>
    <p:sldLayoutId id="2147483668" r:id="rId6"/>
    <p:sldLayoutId id="2147483650" r:id="rId7"/>
    <p:sldLayoutId id="2147483669" r:id="rId8"/>
    <p:sldLayoutId id="2147483665" r:id="rId9"/>
    <p:sldLayoutId id="2147483670" r:id="rId10"/>
    <p:sldLayoutId id="2147483667" r:id="rId11"/>
    <p:sldLayoutId id="2147483655" r:id="rId12"/>
    <p:sldLayoutId id="2147483666" r:id="rId13"/>
    <p:sldLayoutId id="2147483704" r:id="rId14"/>
    <p:sldLayoutId id="2147483705" r:id="rId15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1800" b="0" kern="1200">
          <a:solidFill>
            <a:schemeClr val="bg1"/>
          </a:solidFill>
          <a:latin typeface="HG꼬딕씨 99g" panose="02020603020101020101" pitchFamily="18" charset="-127"/>
          <a:ea typeface="HG꼬딕씨 99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115568"/>
            <a:ext cx="10515600" cy="5061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AA8-1352-4104-B3D5-931019D53375}" type="datetimeFigureOut">
              <a:rPr lang="ko-KR" altLang="en-US" smtClean="0"/>
              <a:pPr/>
              <a:t>2020-01-10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8EC4-2490-46CF-AF1E-E5FD48F9B1F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2959CA9-A25E-46DB-8880-A925FF042D36}"/>
              </a:ext>
            </a:extLst>
          </p:cNvPr>
          <p:cNvSpPr/>
          <p:nvPr userDrawn="1"/>
        </p:nvSpPr>
        <p:spPr>
          <a:xfrm>
            <a:off x="165077" y="135367"/>
            <a:ext cx="11860258" cy="6588856"/>
          </a:xfrm>
          <a:prstGeom prst="rect">
            <a:avLst/>
          </a:prstGeom>
          <a:noFill/>
          <a:ln w="38100">
            <a:solidFill>
              <a:srgbClr val="61CD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9CB9C350-F337-4ED6-815B-0873F52A9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6"/>
          <a:stretch/>
        </p:blipFill>
        <p:spPr>
          <a:xfrm>
            <a:off x="3934966" y="117426"/>
            <a:ext cx="4431407" cy="625022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3079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</p:sldLayoutIdLst>
  <p:txStyles>
    <p:titleStyle>
      <a:lvl1pPr algn="ctr" defTabSz="914377" rtl="0" eaLnBrk="1" latinLnBrk="1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bg1"/>
          </a:solidFill>
          <a:latin typeface="HG꼬딕씨 60g" panose="02020603020101020101" pitchFamily="18" charset="-127"/>
          <a:ea typeface="HG꼬딕씨 60g" panose="02020603020101020101" pitchFamily="18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G꼬딕씨 80g" panose="02020603020101020101" pitchFamily="18" charset="-127"/>
          <a:ea typeface="HG꼬딕씨 80g" panose="02020603020101020101" pitchFamily="18" charset="-127"/>
          <a:cs typeface="+mn-cs"/>
        </a:defRPr>
      </a:lvl1pPr>
      <a:lvl2pPr marL="685783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G꼬딕씨 60g" panose="02020603020101020101" pitchFamily="18" charset="-127"/>
          <a:ea typeface="HG꼬딕씨 60g" panose="02020603020101020101" pitchFamily="18" charset="-127"/>
          <a:cs typeface="+mn-cs"/>
        </a:defRPr>
      </a:lvl2pPr>
      <a:lvl3pPr marL="1142971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3pPr>
      <a:lvl4pPr marL="1600160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4pPr>
      <a:lvl5pPr marL="2057349" indent="-228594" algn="l" defTabSz="914377" rtl="0" eaLnBrk="1" latinLnBrk="1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G꼬딕씨 40g" panose="02020603020101020101" pitchFamily="18" charset="-127"/>
          <a:ea typeface="HG꼬딕씨 40g" panose="02020603020101020101" pitchFamily="18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2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3.mp4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CAE21E-A111-419E-BFC6-6AE661A9D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003" y="2866767"/>
            <a:ext cx="10517188" cy="1331913"/>
          </a:xfrm>
        </p:spPr>
        <p:txBody>
          <a:bodyPr/>
          <a:lstStyle/>
          <a:p>
            <a:r>
              <a:rPr lang="en-US" altLang="ko-KR" dirty="0"/>
              <a:t>Apple Hunter</a:t>
            </a:r>
            <a:endParaRPr lang="ko-KR" altLang="en-US" dirty="0"/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xmlns="" id="{5FA9281F-E692-412B-81E6-5E8D02496A53}"/>
              </a:ext>
            </a:extLst>
          </p:cNvPr>
          <p:cNvSpPr/>
          <p:nvPr/>
        </p:nvSpPr>
        <p:spPr>
          <a:xfrm>
            <a:off x="5035679" y="2288573"/>
            <a:ext cx="2385837" cy="50405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HG꼬딕씨 60g" panose="02020603020101020101" pitchFamily="18" charset="-127"/>
                <a:ea typeface="HG꼬딕씨 60g" panose="02020603020101020101" pitchFamily="18" charset="-127"/>
              </a:rPr>
              <a:t>Chapter 01</a:t>
            </a:r>
            <a:endParaRPr lang="ko-KR" altLang="en-US" sz="3600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42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830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회전판에 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붙어 같이 회전시키기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992617-D8BB-47C6-81BF-78CCBE9D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594" y="763943"/>
            <a:ext cx="817560" cy="80816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24756" y="1731146"/>
            <a:ext cx="6904424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사과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다음과 같이 블록을 조립하여 실행하면 사과가 회전판을 따라 같이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34D9DCC0-1B30-4149-9C82-B5DDECBFF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9" y="2903912"/>
            <a:ext cx="698536" cy="63503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2A26D5BA-E9AF-48E3-94D0-3AE3DEF52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9" y="3998809"/>
            <a:ext cx="698536" cy="6350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C6168F50-CD83-4953-B2F4-617E59A83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690" y="4398150"/>
            <a:ext cx="698536" cy="63503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66659DB7-CC7B-4373-A8BE-6F9770085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690" y="3302295"/>
            <a:ext cx="698536" cy="635033"/>
          </a:xfrm>
          <a:prstGeom prst="rect">
            <a:avLst/>
          </a:prstGeom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7BA8E0E-E2EA-4978-8B4B-F4542D364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18" y="2869058"/>
            <a:ext cx="3440304" cy="268616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195422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사과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86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제목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효과 주기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4" name="포인트가 5개인 별 23"/>
          <p:cNvSpPr/>
          <p:nvPr/>
        </p:nvSpPr>
        <p:spPr>
          <a:xfrm>
            <a:off x="1504163" y="29702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12518" y="209465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5F952E0-C16B-4982-94B5-A2C82A940C85}"/>
              </a:ext>
            </a:extLst>
          </p:cNvPr>
          <p:cNvSpPr/>
          <p:nvPr/>
        </p:nvSpPr>
        <p:spPr>
          <a:xfrm>
            <a:off x="10564913" y="701635"/>
            <a:ext cx="50241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6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538EA69-6001-472B-B31A-45F0B9943993}"/>
              </a:ext>
            </a:extLst>
          </p:cNvPr>
          <p:cNvSpPr/>
          <p:nvPr/>
        </p:nvSpPr>
        <p:spPr>
          <a:xfrm>
            <a:off x="7170962" y="3147143"/>
            <a:ext cx="2815589" cy="1566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7E148A80-C1F3-4A64-A71B-792D82F32F40}"/>
              </a:ext>
            </a:extLst>
          </p:cNvPr>
          <p:cNvCxnSpPr>
            <a:cxnSpLocks/>
          </p:cNvCxnSpPr>
          <p:nvPr/>
        </p:nvCxnSpPr>
        <p:spPr>
          <a:xfrm>
            <a:off x="8570054" y="3030946"/>
            <a:ext cx="0" cy="1980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84AF8BE4-070A-45EB-99DC-5AB1E861876B}"/>
              </a:ext>
            </a:extLst>
          </p:cNvPr>
          <p:cNvCxnSpPr>
            <a:cxnSpLocks/>
          </p:cNvCxnSpPr>
          <p:nvPr/>
        </p:nvCxnSpPr>
        <p:spPr>
          <a:xfrm>
            <a:off x="6909696" y="3916546"/>
            <a:ext cx="337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FCDFF72F-1F14-49D7-A3F4-016D688D8945}"/>
              </a:ext>
            </a:extLst>
          </p:cNvPr>
          <p:cNvSpPr/>
          <p:nvPr/>
        </p:nvSpPr>
        <p:spPr>
          <a:xfrm>
            <a:off x="8511177" y="2813526"/>
            <a:ext cx="7671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>
                <a:latin typeface="+mj-ea"/>
                <a:ea typeface="+mj-ea"/>
              </a:rPr>
              <a:t>Y 135</a:t>
            </a:r>
            <a:endParaRPr lang="en-US" altLang="ko-KR" sz="1200" spc="-50" dirty="0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4E281CA-D334-42C7-86C4-E3D6BCE5616A}"/>
              </a:ext>
            </a:extLst>
          </p:cNvPr>
          <p:cNvSpPr/>
          <p:nvPr/>
        </p:nvSpPr>
        <p:spPr>
          <a:xfrm>
            <a:off x="8511177" y="4680578"/>
            <a:ext cx="7671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>
                <a:latin typeface="+mj-ea"/>
                <a:ea typeface="+mj-ea"/>
              </a:rPr>
              <a:t>Y -135</a:t>
            </a:r>
            <a:endParaRPr lang="en-US" altLang="ko-KR" sz="1200" spc="-50" dirty="0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0FCF303-19E1-4E64-952B-B3D599F779C0}"/>
              </a:ext>
            </a:extLst>
          </p:cNvPr>
          <p:cNvSpPr/>
          <p:nvPr/>
        </p:nvSpPr>
        <p:spPr>
          <a:xfrm>
            <a:off x="9927673" y="3882430"/>
            <a:ext cx="7671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>
                <a:latin typeface="+mj-ea"/>
                <a:ea typeface="+mj-ea"/>
              </a:rPr>
              <a:t>X 240</a:t>
            </a:r>
            <a:endParaRPr lang="en-US" altLang="ko-KR" sz="1200" spc="-50" dirty="0"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DEBD944-FD3E-48C0-B7FA-1A62C5867ACE}"/>
              </a:ext>
            </a:extLst>
          </p:cNvPr>
          <p:cNvSpPr/>
          <p:nvPr/>
        </p:nvSpPr>
        <p:spPr>
          <a:xfrm>
            <a:off x="6637000" y="3865720"/>
            <a:ext cx="7671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>
                <a:latin typeface="+mj-ea"/>
                <a:ea typeface="+mj-ea"/>
              </a:rPr>
              <a:t>X -240</a:t>
            </a:r>
            <a:endParaRPr lang="en-US" altLang="ko-KR" sz="1200" spc="-50" dirty="0"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77968D77-BFC8-4BD0-BD03-E4084B818FEE}"/>
              </a:ext>
            </a:extLst>
          </p:cNvPr>
          <p:cNvSpPr/>
          <p:nvPr/>
        </p:nvSpPr>
        <p:spPr>
          <a:xfrm>
            <a:off x="8540616" y="3852344"/>
            <a:ext cx="7671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>
                <a:latin typeface="+mj-ea"/>
                <a:ea typeface="+mj-ea"/>
              </a:rPr>
              <a:t>X 0 Y 0</a:t>
            </a:r>
            <a:endParaRPr lang="en-US" altLang="ko-KR" sz="1200" spc="-50" dirty="0">
              <a:latin typeface="+mj-ea"/>
              <a:ea typeface="+mj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BEDC73BE-B7CF-4CB4-90BD-A9D712A91033}"/>
              </a:ext>
            </a:extLst>
          </p:cNvPr>
          <p:cNvSpPr/>
          <p:nvPr/>
        </p:nvSpPr>
        <p:spPr>
          <a:xfrm>
            <a:off x="8494475" y="3843928"/>
            <a:ext cx="151158" cy="134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04A15905-169C-48A7-BC27-F66A213DC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9" y="2454615"/>
            <a:ext cx="698536" cy="6350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310" y="2413345"/>
            <a:ext cx="4130727" cy="317813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690442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제목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선택하고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실행했을 때 제목이 오른쪽에서 왼쪽으로 나타나는지 확인하세요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195422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제목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44546"/>
            <a:ext cx="4251960" cy="577805"/>
          </a:xfrm>
        </p:spPr>
        <p:txBody>
          <a:bodyPr/>
          <a:lstStyle/>
          <a:p>
            <a:r>
              <a:rPr lang="ko-KR" altLang="en-US"/>
              <a:t>미션 확인</a:t>
            </a:r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36928D4-F0C5-4A40-9BB7-BC9DC69B5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6" y="2432918"/>
            <a:ext cx="5221049" cy="3966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제목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효과 주기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6904424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좀 더 멋지게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인트로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화면을 꾸미고 싶다면 나만의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방법으로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코딩해보세요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5F952E0-C16B-4982-94B5-A2C82A940C85}"/>
              </a:ext>
            </a:extLst>
          </p:cNvPr>
          <p:cNvSpPr/>
          <p:nvPr/>
        </p:nvSpPr>
        <p:spPr>
          <a:xfrm>
            <a:off x="10564913" y="701635"/>
            <a:ext cx="50241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6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28885" y="412114"/>
            <a:ext cx="1774472" cy="1314884"/>
            <a:chOff x="9892146" y="254876"/>
            <a:chExt cx="2022765" cy="113057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195422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제목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9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4" name="포인트가 5개인 별 23"/>
          <p:cNvSpPr/>
          <p:nvPr/>
        </p:nvSpPr>
        <p:spPr>
          <a:xfrm>
            <a:off x="1512401" y="29702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12518" y="209465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1FB8CC8-2E99-4B73-AEF8-ACB985BDC0DE}"/>
              </a:ext>
            </a:extLst>
          </p:cNvPr>
          <p:cNvGrpSpPr/>
          <p:nvPr/>
        </p:nvGrpSpPr>
        <p:grpSpPr>
          <a:xfrm>
            <a:off x="5913062" y="2876832"/>
            <a:ext cx="3896498" cy="3023287"/>
            <a:chOff x="3955884" y="4461497"/>
            <a:chExt cx="7059355" cy="1980691"/>
          </a:xfrm>
        </p:grpSpPr>
        <p:sp>
          <p:nvSpPr>
            <p:cNvPr id="37" name="모서리가 둥근 직사각형 17">
              <a:extLst>
                <a:ext uri="{FF2B5EF4-FFF2-40B4-BE49-F238E27FC236}">
                  <a16:creationId xmlns:a16="http://schemas.microsoft.com/office/drawing/2014/main" xmlns="" id="{63D875A3-26C1-46B1-9A87-3C7010CDA74A}"/>
                </a:ext>
              </a:extLst>
            </p:cNvPr>
            <p:cNvSpPr/>
            <p:nvPr/>
          </p:nvSpPr>
          <p:spPr>
            <a:xfrm>
              <a:off x="3955884" y="4461497"/>
              <a:ext cx="1568822" cy="51833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18">
              <a:extLst>
                <a:ext uri="{FF2B5EF4-FFF2-40B4-BE49-F238E27FC236}">
                  <a16:creationId xmlns:a16="http://schemas.microsoft.com/office/drawing/2014/main" xmlns="" id="{10F1AAFA-0EE5-41D1-9234-65106204B03F}"/>
                </a:ext>
              </a:extLst>
            </p:cNvPr>
            <p:cNvSpPr/>
            <p:nvPr/>
          </p:nvSpPr>
          <p:spPr>
            <a:xfrm>
              <a:off x="3965119" y="4766706"/>
              <a:ext cx="7050120" cy="1675482"/>
            </a:xfrm>
            <a:prstGeom prst="roundRect">
              <a:avLst/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CAFDAD0D-B65C-438F-9A05-8AEF34578812}"/>
                </a:ext>
              </a:extLst>
            </p:cNvPr>
            <p:cNvSpPr/>
            <p:nvPr/>
          </p:nvSpPr>
          <p:spPr>
            <a:xfrm>
              <a:off x="4029771" y="4473687"/>
              <a:ext cx="1568822" cy="2937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A26642B8-81A3-4169-B824-DD769F1D9151}"/>
              </a:ext>
            </a:extLst>
          </p:cNvPr>
          <p:cNvSpPr/>
          <p:nvPr/>
        </p:nvSpPr>
        <p:spPr>
          <a:xfrm>
            <a:off x="6098624" y="3458294"/>
            <a:ext cx="33353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‘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변수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’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는 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자료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메뉴에</a:t>
            </a:r>
            <a:endParaRPr lang="en-US" altLang="ko-KR" sz="1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‘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무작위 수</a:t>
            </a:r>
            <a:r>
              <a:rPr lang="en-US" altLang="ko-KR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’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는 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계산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] 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메뉴에 있습니다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11F68F71-B86C-43B9-84FC-3A0C562AD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29" y="4306133"/>
            <a:ext cx="1316578" cy="385517"/>
          </a:xfrm>
          <a:prstGeom prst="rect">
            <a:avLst/>
          </a:prstGeom>
        </p:spPr>
      </p:pic>
      <p:pic>
        <p:nvPicPr>
          <p:cNvPr id="47" name="그림 46" descr="하늘이(가) 표시된 사진&#10;&#10;자동 생성된 설명">
            <a:extLst>
              <a:ext uri="{FF2B5EF4-FFF2-40B4-BE49-F238E27FC236}">
                <a16:creationId xmlns:a16="http://schemas.microsoft.com/office/drawing/2014/main" xmlns="" id="{6A93E887-F016-479A-9145-C709BDA09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29" y="4752980"/>
            <a:ext cx="2979742" cy="56196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ADDD3336-5679-42E2-ACAE-27350FA59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75" y="5354609"/>
            <a:ext cx="2844100" cy="400065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회전판</a:t>
              </a: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EC676629-9BEA-4BC0-841A-424B00A12F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51" y="853844"/>
            <a:ext cx="739697" cy="739697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68188"/>
            <a:ext cx="69044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2]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를 선택 후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회전판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클릭합니다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장면이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여러 개일 경우는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장면이 시작되었을 때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블록을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 후 회전판이 무작위 방향으로 회전하는지 확인합니다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81047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무작위 각도로 회전하기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87" y="2809934"/>
            <a:ext cx="4057650" cy="1219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966" y="4439299"/>
            <a:ext cx="4071571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6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8389E2A-0213-4638-A4CE-16C2FAC2F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8" y="1905221"/>
            <a:ext cx="4376233" cy="2267292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B92FBE8-9E05-4382-95B5-6164608EC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6" y="4372210"/>
            <a:ext cx="5758828" cy="215438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B1B8DA8D-91A9-452A-B5C4-C831F2B42F26}"/>
              </a:ext>
            </a:extLst>
          </p:cNvPr>
          <p:cNvGrpSpPr/>
          <p:nvPr/>
        </p:nvGrpSpPr>
        <p:grpSpPr>
          <a:xfrm>
            <a:off x="7258029" y="4829004"/>
            <a:ext cx="1241792" cy="456840"/>
            <a:chOff x="514908" y="6342525"/>
            <a:chExt cx="1707688" cy="332734"/>
          </a:xfrm>
        </p:grpSpPr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D6695825-BD6B-4B6C-AE77-47940A4976A0}"/>
                </a:ext>
              </a:extLst>
            </p:cNvPr>
            <p:cNvSpPr/>
            <p:nvPr/>
          </p:nvSpPr>
          <p:spPr>
            <a:xfrm>
              <a:off x="514908" y="6342525"/>
              <a:ext cx="1707688" cy="225639"/>
            </a:xfrm>
            <a:prstGeom prst="roundRect">
              <a:avLst/>
            </a:prstGeom>
            <a:solidFill>
              <a:srgbClr val="D07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F123193C-AF62-427C-86DF-E881743717C4}"/>
                </a:ext>
              </a:extLst>
            </p:cNvPr>
            <p:cNvSpPr/>
            <p:nvPr/>
          </p:nvSpPr>
          <p:spPr>
            <a:xfrm>
              <a:off x="573308" y="6352094"/>
              <a:ext cx="1188146" cy="323165"/>
            </a:xfrm>
            <a:prstGeom prst="rect">
              <a:avLst/>
            </a:prstGeom>
            <a:solidFill>
              <a:srgbClr val="D07FF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Plus mission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xmlns="" id="{F46B8C60-8A1E-4FE6-85A2-A6ABFC831904}"/>
              </a:ext>
            </a:extLst>
          </p:cNvPr>
          <p:cNvSpPr/>
          <p:nvPr/>
        </p:nvSpPr>
        <p:spPr>
          <a:xfrm>
            <a:off x="7225869" y="5106613"/>
            <a:ext cx="4331817" cy="1129429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D07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AE53EA9-4909-4996-8A17-89E45DAA1FC4}"/>
              </a:ext>
            </a:extLst>
          </p:cNvPr>
          <p:cNvSpPr/>
          <p:nvPr/>
        </p:nvSpPr>
        <p:spPr>
          <a:xfrm>
            <a:off x="7350680" y="5255828"/>
            <a:ext cx="4082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불규칙하게 회전하되 회전각이 </a:t>
            </a:r>
            <a:r>
              <a:rPr lang="ko-KR" altLang="en-US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en-US" altLang="ko-KR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‘0’ </a:t>
            </a:r>
            <a:r>
              <a:rPr lang="ko-KR" altLang="en-US" sz="16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되지 않도록  하려면 어떻게 해야 할까요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회전판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EC676629-9BEA-4BC0-841A-424B00A12F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51" y="853844"/>
            <a:ext cx="739697" cy="7396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81047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무작위 각도로 회전하기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plus</a:t>
            </a:r>
            <a:r>
              <a:rPr lang="ko-KR" altLang="en-US"/>
              <a:t> 미션 </a:t>
            </a:r>
            <a:r>
              <a:rPr lang="ko-KR" altLang="en-US" dirty="0"/>
              <a:t>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4FD7F79-CEFE-4AAE-A9E4-200E13A7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10" y="2563956"/>
            <a:ext cx="6375398" cy="308072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84664"/>
            <a:ext cx="690442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무작위 수 임으로 연속해서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나올 수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있으므로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‘0’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아닐 때까지  회전각을 정합니다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826955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무작위 각도로 회전하기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412871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회전판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C676629-9BEA-4BC0-841A-424B00A12F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51" y="853844"/>
            <a:ext cx="739697" cy="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4" name="포인트가 5개인 별 23"/>
          <p:cNvSpPr/>
          <p:nvPr/>
        </p:nvSpPr>
        <p:spPr>
          <a:xfrm>
            <a:off x="1512401" y="29702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12518" y="209465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2B239052-95EB-48BE-B1DE-1A32C7B2DE39}"/>
              </a:ext>
            </a:extLst>
          </p:cNvPr>
          <p:cNvSpPr/>
          <p:nvPr/>
        </p:nvSpPr>
        <p:spPr>
          <a:xfrm>
            <a:off x="955288" y="5708995"/>
            <a:ext cx="1324600" cy="335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Check Point</a:t>
            </a:r>
            <a:endParaRPr lang="ko-KR" altLang="en-US" sz="1500" dirty="0">
              <a:solidFill>
                <a:schemeClr val="bg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26998"/>
            <a:ext cx="690442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사과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선택하고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실행했을 때 회전판에 붙어 사과도 같이 회전하는지 확인하세요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22" y="2416460"/>
            <a:ext cx="5240981" cy="18903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사과 회전하기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43992617-D8BB-47C6-81BF-78CCBE9DD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594" y="763943"/>
            <a:ext cx="817560" cy="808163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사과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9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74D3138-FDA5-4EB5-BF03-84F62E52E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6" y="2212128"/>
            <a:ext cx="4625196" cy="28265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977156" y="9216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사과 회전하기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3992617-D8BB-47C6-81BF-78CCBE9DD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594" y="763943"/>
            <a:ext cx="817560" cy="80816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사과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11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224750" y="3250312"/>
            <a:ext cx="4314354" cy="1788324"/>
          </a:xfrm>
          <a:prstGeom prst="roundRect">
            <a:avLst>
              <a:gd name="adj" fmla="val 879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539104" y="4144474"/>
            <a:ext cx="98638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B134CBF-B8C2-4496-B91D-41FE3ADA7D89}"/>
              </a:ext>
            </a:extLst>
          </p:cNvPr>
          <p:cNvSpPr/>
          <p:nvPr/>
        </p:nvSpPr>
        <p:spPr>
          <a:xfrm>
            <a:off x="6525491" y="3775142"/>
            <a:ext cx="36357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‘회전판’ 위치로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이동하고 방향을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 ‘회전각’만큼 회전하는 것을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계속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반복한다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8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2518" y="209465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6" name="포인트가 5개인 별 25"/>
          <p:cNvSpPr/>
          <p:nvPr/>
        </p:nvSpPr>
        <p:spPr>
          <a:xfrm>
            <a:off x="1660555" y="30573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810479"/>
            <a:ext cx="554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칼 날아가는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효과 주기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5" name="포인트가 5개인 별 25">
            <a:extLst>
              <a:ext uri="{FF2B5EF4-FFF2-40B4-BE49-F238E27FC236}">
                <a16:creationId xmlns:a16="http://schemas.microsoft.com/office/drawing/2014/main" xmlns="" id="{D25DD551-4999-4C30-A398-9CC6A1A8D732}"/>
              </a:ext>
            </a:extLst>
          </p:cNvPr>
          <p:cNvSpPr/>
          <p:nvPr/>
        </p:nvSpPr>
        <p:spPr>
          <a:xfrm>
            <a:off x="1812955" y="302482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포인트가 5개인 별 25">
            <a:extLst>
              <a:ext uri="{FF2B5EF4-FFF2-40B4-BE49-F238E27FC236}">
                <a16:creationId xmlns:a16="http://schemas.microsoft.com/office/drawing/2014/main" xmlns="" id="{646BF1DF-036B-4D01-9148-028664822003}"/>
              </a:ext>
            </a:extLst>
          </p:cNvPr>
          <p:cNvSpPr/>
          <p:nvPr/>
        </p:nvSpPr>
        <p:spPr>
          <a:xfrm>
            <a:off x="1973376" y="305729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하늘, 사람, 때리는, 공이(가) 표시된 사진&#10;&#10;자동 생성된 설명">
            <a:extLst>
              <a:ext uri="{FF2B5EF4-FFF2-40B4-BE49-F238E27FC236}">
                <a16:creationId xmlns:a16="http://schemas.microsoft.com/office/drawing/2014/main" xmlns="" id="{495C1365-62BB-40A4-A298-416036EAE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92" y="4674233"/>
            <a:ext cx="1948322" cy="401927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5E0DFB1-46D0-4608-BBA7-139BF2EAD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87" y="2939043"/>
            <a:ext cx="2581243" cy="15910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46422" y="5528555"/>
            <a:ext cx="9729815" cy="1012287"/>
            <a:chOff x="971136" y="5569745"/>
            <a:chExt cx="9729815" cy="1012287"/>
          </a:xfrm>
        </p:grpSpPr>
        <p:sp>
          <p:nvSpPr>
            <p:cNvPr id="27" name="모서리가 둥근 직사각형 17">
              <a:extLst>
                <a:ext uri="{FF2B5EF4-FFF2-40B4-BE49-F238E27FC236}">
                  <a16:creationId xmlns:a16="http://schemas.microsoft.com/office/drawing/2014/main" xmlns="" id="{5AF694D8-34B0-4E3D-B2E0-A03A7E460A4D}"/>
                </a:ext>
              </a:extLst>
            </p:cNvPr>
            <p:cNvSpPr/>
            <p:nvPr/>
          </p:nvSpPr>
          <p:spPr>
            <a:xfrm>
              <a:off x="983817" y="5569745"/>
              <a:ext cx="644670" cy="26969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18">
              <a:extLst>
                <a:ext uri="{FF2B5EF4-FFF2-40B4-BE49-F238E27FC236}">
                  <a16:creationId xmlns:a16="http://schemas.microsoft.com/office/drawing/2014/main" xmlns="" id="{0B9B1354-76F6-4478-B8BA-1809653EF302}"/>
                </a:ext>
              </a:extLst>
            </p:cNvPr>
            <p:cNvSpPr/>
            <p:nvPr/>
          </p:nvSpPr>
          <p:spPr>
            <a:xfrm>
              <a:off x="971136" y="5815913"/>
              <a:ext cx="9729815" cy="766119"/>
            </a:xfrm>
            <a:prstGeom prst="roundRect">
              <a:avLst/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B2D11FF-18A6-43AA-8FF2-262D3D36A6DB}"/>
              </a:ext>
            </a:extLst>
          </p:cNvPr>
          <p:cNvSpPr/>
          <p:nvPr/>
        </p:nvSpPr>
        <p:spPr>
          <a:xfrm>
            <a:off x="989465" y="5490108"/>
            <a:ext cx="644670" cy="178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힌트 </a:t>
            </a:r>
            <a:r>
              <a:rPr lang="en-US" altLang="ko-KR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!</a:t>
            </a:r>
            <a:endParaRPr lang="ko-KR" altLang="en-US" sz="1500" dirty="0">
              <a:solidFill>
                <a:schemeClr val="bg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E29A80D-F509-497B-8688-C10E671F0479}"/>
              </a:ext>
            </a:extLst>
          </p:cNvPr>
          <p:cNvSpPr/>
          <p:nvPr/>
        </p:nvSpPr>
        <p:spPr>
          <a:xfrm>
            <a:off x="1027956" y="5750691"/>
            <a:ext cx="94677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칼의 시작 위치는 ‘</a:t>
            </a:r>
            <a:r>
              <a:rPr lang="en-US" altLang="ko-KR" sz="11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x: 100 y: 0</a:t>
            </a:r>
            <a:r>
              <a:rPr lang="ko-KR" altLang="en-US" sz="11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’입니다</a:t>
            </a:r>
            <a:r>
              <a:rPr lang="en-US" altLang="ko-KR" sz="11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 </a:t>
            </a:r>
            <a:r>
              <a:rPr lang="ko-KR" altLang="en-US" sz="11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칼이 이동할 때 </a:t>
            </a:r>
            <a:r>
              <a:rPr lang="ko-KR" altLang="en-US" sz="110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                                                                                    블록을 사용하여 </a:t>
            </a:r>
            <a:r>
              <a:rPr lang="ko-KR" altLang="en-US" sz="11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‘</a:t>
            </a:r>
            <a:r>
              <a:rPr lang="en-US" altLang="ko-KR" sz="11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0.2</a:t>
            </a:r>
            <a:r>
              <a:rPr lang="ko-KR" altLang="en-US" sz="11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’초 동안 ‘</a:t>
            </a:r>
            <a:r>
              <a:rPr lang="en-US" altLang="ko-KR" sz="11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-170</a:t>
            </a:r>
            <a:r>
              <a:rPr lang="ko-KR" altLang="en-US" sz="11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’만큼 움직이도록 합니다</a:t>
            </a:r>
            <a:r>
              <a:rPr lang="en-US" altLang="ko-KR" sz="11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 </a:t>
            </a:r>
            <a:endParaRPr lang="en-US" altLang="ko-KR" sz="1100" dirty="0" smtClean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발사된 </a:t>
            </a:r>
            <a:r>
              <a:rPr lang="ko-KR" altLang="en-US" sz="11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후 </a:t>
            </a:r>
            <a:r>
              <a:rPr lang="en-US" altLang="ko-KR" sz="11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[</a:t>
            </a:r>
            <a:r>
              <a:rPr lang="ko-KR" altLang="en-US" sz="11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칼수</a:t>
            </a:r>
            <a:r>
              <a:rPr lang="en-US" altLang="ko-KR" sz="11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]</a:t>
            </a:r>
            <a:r>
              <a:rPr lang="ko-KR" altLang="en-US" sz="11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가 </a:t>
            </a:r>
            <a:r>
              <a:rPr lang="en-US" altLang="ko-KR" sz="11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0</a:t>
            </a:r>
            <a:r>
              <a:rPr lang="ko-KR" altLang="en-US" sz="11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보다 크다면 복제본을 만듭니다</a:t>
            </a:r>
            <a:r>
              <a:rPr lang="en-US" altLang="ko-KR" sz="110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 </a:t>
            </a:r>
            <a:r>
              <a:rPr lang="ko-KR" altLang="en-US" sz="110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회전판에 </a:t>
            </a:r>
            <a:r>
              <a:rPr lang="ko-KR" altLang="en-US" sz="11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꽂인 후에는 회전판에 붙은 채로 사과와 동일하게 </a:t>
            </a:r>
            <a:r>
              <a:rPr lang="ko-KR" altLang="en-US" sz="11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회전해야 </a:t>
            </a:r>
            <a:r>
              <a:rPr lang="ko-KR" altLang="en-US" sz="110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합니다</a:t>
            </a:r>
            <a:r>
              <a:rPr lang="en-US" altLang="ko-KR" sz="110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</a:t>
            </a:r>
            <a:endParaRPr lang="en-US" altLang="ko-KR" sz="1100" spc="-5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38" name="그림 37" descr="개체이(가) 표시된 사진&#10;&#10;자동 생성된 설명">
            <a:extLst>
              <a:ext uri="{FF2B5EF4-FFF2-40B4-BE49-F238E27FC236}">
                <a16:creationId xmlns:a16="http://schemas.microsoft.com/office/drawing/2014/main" xmlns="" id="{287BB007-CE6F-488E-9250-7D6451A44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362" y="5886244"/>
            <a:ext cx="2791937" cy="31432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33966" y="1784664"/>
            <a:ext cx="82935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2]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칼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선택한 후 스페이스바를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누르면 칼이 발사되어 회전판에 꽂히도록 하는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기능을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구현합니다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66" y="2449310"/>
            <a:ext cx="4794916" cy="290025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8E916679-43B9-44C3-AB89-154BAC3D8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9320" y="1013979"/>
            <a:ext cx="1389557" cy="27739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04375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칼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24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plus </a:t>
            </a:r>
            <a:r>
              <a:rPr lang="ko-KR" altLang="en-US" smtClean="0"/>
              <a:t>미션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12518" y="209465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6" name="포인트가 5개인 별 25"/>
          <p:cNvSpPr/>
          <p:nvPr/>
        </p:nvSpPr>
        <p:spPr>
          <a:xfrm>
            <a:off x="1486384" y="30573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C4A85C5-9480-46B3-891D-60A8933B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87" y="2508123"/>
            <a:ext cx="2588196" cy="3667343"/>
          </a:xfrm>
          <a:prstGeom prst="rect">
            <a:avLst/>
          </a:prstGeom>
        </p:spPr>
      </p:pic>
      <p:sp>
        <p:nvSpPr>
          <p:cNvPr id="25" name="포인트가 5개인 별 25">
            <a:extLst>
              <a:ext uri="{FF2B5EF4-FFF2-40B4-BE49-F238E27FC236}">
                <a16:creationId xmlns:a16="http://schemas.microsoft.com/office/drawing/2014/main" xmlns="" id="{D25DD551-4999-4C30-A398-9CC6A1A8D732}"/>
              </a:ext>
            </a:extLst>
          </p:cNvPr>
          <p:cNvSpPr/>
          <p:nvPr/>
        </p:nvSpPr>
        <p:spPr>
          <a:xfrm>
            <a:off x="1638784" y="302482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8E916679-43B9-44C3-AB89-154BAC3D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320" y="1013979"/>
            <a:ext cx="1389557" cy="27739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04375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칼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810479"/>
            <a:ext cx="554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칼 날아가는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효과 주기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24756" y="1808518"/>
            <a:ext cx="82935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Smart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미션이 어렵다면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Text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미션으로 풀어보세요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4" y="2508124"/>
            <a:ext cx="3507955" cy="36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5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66618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62722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94171" y="2708726"/>
            <a:ext cx="3187099" cy="2835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05735FE8-5522-4B96-BFE6-6077D689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 습 목 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EFC71E5-5275-4C59-8E56-38BA83861D42}"/>
              </a:ext>
            </a:extLst>
          </p:cNvPr>
          <p:cNvSpPr txBox="1"/>
          <p:nvPr/>
        </p:nvSpPr>
        <p:spPr>
          <a:xfrm>
            <a:off x="1100404" y="3397796"/>
            <a:ext cx="249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오브젝트의</a:t>
            </a:r>
            <a:endParaRPr lang="en-US" altLang="ko-KR" sz="3000" spc="-15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회전 원리를</a:t>
            </a:r>
            <a:endParaRPr lang="en-US" altLang="ko-KR" sz="3000" spc="-15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이해하여 구성</a:t>
            </a:r>
            <a:r>
              <a:rPr lang="en-US" altLang="ko-KR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!</a:t>
            </a:r>
            <a:endParaRPr lang="ko-KR" altLang="en-US" sz="3000" spc="-15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EFC71E5-5275-4C59-8E56-38BA83861D42}"/>
              </a:ext>
            </a:extLst>
          </p:cNvPr>
          <p:cNvSpPr txBox="1"/>
          <p:nvPr/>
        </p:nvSpPr>
        <p:spPr>
          <a:xfrm>
            <a:off x="824575" y="1915986"/>
            <a:ext cx="844041" cy="10911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01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EFC71E5-5275-4C59-8E56-38BA83861D42}"/>
              </a:ext>
            </a:extLst>
          </p:cNvPr>
          <p:cNvSpPr txBox="1"/>
          <p:nvPr/>
        </p:nvSpPr>
        <p:spPr>
          <a:xfrm>
            <a:off x="4738121" y="3397796"/>
            <a:ext cx="249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오브젝트의 </a:t>
            </a:r>
            <a:endParaRPr lang="en-US" altLang="ko-KR" sz="3000" spc="-15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복제 및 </a:t>
            </a:r>
            <a:endParaRPr lang="en-US" altLang="ko-KR" sz="3000" spc="-15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모양 </a:t>
            </a:r>
            <a:r>
              <a:rPr lang="ko-KR" altLang="en-US" sz="3000" spc="-150" dirty="0" smtClean="0">
                <a:latin typeface="HG꼬딕씨 80g" panose="02020603020101020101" pitchFamily="18" charset="-127"/>
                <a:ea typeface="HG꼬딕씨 80g" panose="02020603020101020101" pitchFamily="18" charset="-127"/>
              </a:rPr>
              <a:t>효과 주기</a:t>
            </a:r>
            <a:endParaRPr lang="ko-KR" altLang="en-US" sz="3000" spc="-15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EFC71E5-5275-4C59-8E56-38BA83861D42}"/>
              </a:ext>
            </a:extLst>
          </p:cNvPr>
          <p:cNvSpPr txBox="1"/>
          <p:nvPr/>
        </p:nvSpPr>
        <p:spPr>
          <a:xfrm>
            <a:off x="8346474" y="3397796"/>
            <a:ext cx="2773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변수를 </a:t>
            </a:r>
            <a:endParaRPr lang="en-US" altLang="ko-KR" sz="3000" spc="-15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활용하여 게임을 </a:t>
            </a:r>
            <a:endParaRPr lang="en-US" altLang="ko-KR" sz="3000" spc="-150"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r>
              <a:rPr lang="ko-KR" altLang="en-US" sz="3000" spc="-150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응용 확장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EFC71E5-5275-4C59-8E56-38BA83861D42}"/>
              </a:ext>
            </a:extLst>
          </p:cNvPr>
          <p:cNvSpPr txBox="1"/>
          <p:nvPr/>
        </p:nvSpPr>
        <p:spPr>
          <a:xfrm>
            <a:off x="4532270" y="1915986"/>
            <a:ext cx="9638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02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EFC71E5-5275-4C59-8E56-38BA83861D42}"/>
              </a:ext>
            </a:extLst>
          </p:cNvPr>
          <p:cNvSpPr txBox="1"/>
          <p:nvPr/>
        </p:nvSpPr>
        <p:spPr>
          <a:xfrm>
            <a:off x="8218344" y="1915985"/>
            <a:ext cx="963868" cy="10911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spc="3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03</a:t>
            </a:r>
            <a:endParaRPr lang="ko-KR" altLang="en-US" sz="4400" spc="-15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21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니터, 실외이(가) 표시된 사진&#10;&#10;자동 생성된 설명">
            <a:extLst>
              <a:ext uri="{FF2B5EF4-FFF2-40B4-BE49-F238E27FC236}">
                <a16:creationId xmlns:a16="http://schemas.microsoft.com/office/drawing/2014/main" xmlns="" id="{91321BF7-659F-4F5E-A799-2B69EBC8A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9" y="1816497"/>
            <a:ext cx="3528097" cy="47984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277567" y="5206314"/>
            <a:ext cx="2643644" cy="1013254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810479"/>
            <a:ext cx="554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칼 날아가는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효과 주기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738184" y="4510216"/>
            <a:ext cx="1416908" cy="243016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029730" y="3041849"/>
            <a:ext cx="3008869" cy="566324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038599" y="3113903"/>
            <a:ext cx="1035909" cy="1977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74508" y="2622023"/>
            <a:ext cx="4217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키보드나 마우스를 클릭하는 </a:t>
            </a:r>
            <a:r>
              <a:rPr lang="ko-KR" altLang="en-US" sz="140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기능을 </a:t>
            </a:r>
            <a:r>
              <a:rPr lang="ko-KR" altLang="en-US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만들 때는 항상 ‘계속 반복하기</a:t>
            </a:r>
            <a:r>
              <a:rPr lang="ko-KR" altLang="en-US" sz="140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’ 블록 </a:t>
            </a:r>
            <a:r>
              <a:rPr lang="ko-KR" altLang="en-US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안에 ‘만일 </a:t>
            </a:r>
            <a:r>
              <a: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~</a:t>
            </a:r>
            <a:r>
              <a:rPr lang="ko-KR" altLang="en-US" sz="14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이라면’ </a:t>
            </a:r>
            <a:r>
              <a:rPr lang="ko-KR" altLang="en-US" sz="140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블록이 들어간다고 </a:t>
            </a:r>
            <a:r>
              <a:rPr lang="ko-KR" altLang="en-US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생각하세요</a:t>
            </a:r>
            <a:r>
              <a: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 </a:t>
            </a:r>
            <a:r>
              <a:rPr lang="ko-KR" altLang="en-US" sz="140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왜냐하면 언제 </a:t>
            </a:r>
            <a:r>
              <a:rPr lang="ko-KR" altLang="en-US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키가 눌려질지 모르니 </a:t>
            </a:r>
            <a:r>
              <a:rPr lang="ko-KR" altLang="en-US" sz="14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계속 </a:t>
            </a:r>
            <a:r>
              <a:rPr lang="ko-KR" altLang="en-US" sz="140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반복하면서 </a:t>
            </a:r>
            <a:r>
              <a:rPr lang="ko-KR" altLang="en-US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조건을 체크해야 </a:t>
            </a:r>
            <a:r>
              <a:rPr lang="ko-KR" altLang="en-US" sz="14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하기 </a:t>
            </a:r>
            <a:r>
              <a:rPr lang="ko-KR" altLang="en-US" sz="140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때문입니다</a:t>
            </a:r>
            <a:r>
              <a: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</a:t>
            </a:r>
            <a:endParaRPr lang="ko-KR" altLang="en-US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cxnSp>
        <p:nvCxnSpPr>
          <p:cNvPr id="17" name="직선 화살표 연결선 16"/>
          <p:cNvCxnSpPr>
            <a:endCxn id="19" idx="1"/>
          </p:cNvCxnSpPr>
          <p:nvPr/>
        </p:nvCxnSpPr>
        <p:spPr>
          <a:xfrm flipV="1">
            <a:off x="3170896" y="4568107"/>
            <a:ext cx="1977080" cy="86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7976" y="4306497"/>
            <a:ext cx="380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[</a:t>
            </a:r>
            <a:r>
              <a:rPr lang="ko-KR" altLang="en-US" sz="14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칼수</a:t>
            </a:r>
            <a:r>
              <a: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]</a:t>
            </a:r>
            <a:r>
              <a:rPr lang="ko-KR" altLang="en-US" sz="14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가 </a:t>
            </a:r>
            <a:r>
              <a: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0</a:t>
            </a:r>
            <a:r>
              <a:rPr lang="ko-KR" altLang="en-US" sz="140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보다 클 경우에만 즉</a:t>
            </a:r>
            <a:r>
              <a: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, </a:t>
            </a:r>
            <a:r>
              <a:rPr lang="ko-KR" altLang="en-US" sz="140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칼이 남아있을 </a:t>
            </a:r>
            <a:r>
              <a:rPr lang="ko-KR" altLang="en-US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때만 </a:t>
            </a:r>
            <a:r>
              <a:rPr lang="ko-KR" altLang="en-US" sz="1400" dirty="0" err="1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복제본을</a:t>
            </a:r>
            <a:r>
              <a:rPr lang="ko-KR" altLang="en-US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만듭니다</a:t>
            </a:r>
            <a:r>
              <a: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</a:t>
            </a:r>
            <a:endParaRPr lang="ko-KR" altLang="en-US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3921211" y="5712941"/>
            <a:ext cx="1359243" cy="205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17699" y="5441147"/>
            <a:ext cx="355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발사된 후 회전판을 따라 </a:t>
            </a:r>
            <a:r>
              <a:rPr lang="ko-KR" altLang="en-US" sz="140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회전하기 위해 </a:t>
            </a:r>
            <a:r>
              <a:rPr lang="ko-KR" altLang="en-US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사과와 동일한 형태로 </a:t>
            </a:r>
            <a:r>
              <a:rPr lang="ko-KR" altLang="en-US" sz="140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회전시킵니다</a:t>
            </a:r>
            <a:r>
              <a: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</a:t>
            </a:r>
            <a:endParaRPr lang="ko-KR" altLang="en-US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8E916679-43B9-44C3-AB89-154BAC3D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320" y="1013979"/>
            <a:ext cx="1389557" cy="27739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04375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칼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0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956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칼에 닿았을 때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효과 주기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24" name="포인트가 5개인 별 23"/>
          <p:cNvSpPr/>
          <p:nvPr/>
        </p:nvSpPr>
        <p:spPr>
          <a:xfrm>
            <a:off x="1512401" y="29702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12518" y="209465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4357364-5358-4633-A3F1-5B959ED7B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20" y="2931742"/>
            <a:ext cx="3835956" cy="27067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22" y="2876597"/>
            <a:ext cx="4329906" cy="276339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25728" y="1796718"/>
            <a:ext cx="82935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사과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선택한 후 색깔 효과를 주고 숨겼다가 다시 나타나도록 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실행하여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칼이 사과에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닿으면 색깔이 변하고 사라졌다가 다시 보이는지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확인해보세요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43992617-D8BB-47C6-81BF-78CCBE9DD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5594" y="763943"/>
            <a:ext cx="817560" cy="808163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사과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7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5" name="그림 4" descr="실외, 모니터이(가) 표시된 사진&#10;&#10;자동 생성된 설명">
            <a:extLst>
              <a:ext uri="{FF2B5EF4-FFF2-40B4-BE49-F238E27FC236}">
                <a16:creationId xmlns:a16="http://schemas.microsoft.com/office/drawing/2014/main" xmlns="" id="{43AB40E6-EE0C-4F56-96BA-27066212B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8" y="1866556"/>
            <a:ext cx="4386741" cy="457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956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칼에 닿았을 때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효과 주기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3992617-D8BB-47C6-81BF-78CCBE9DD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594" y="763943"/>
            <a:ext cx="817560" cy="80816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28314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사과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81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2518" y="209465"/>
            <a:ext cx="12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Text </a:t>
            </a:r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653569" y="30573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956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사과에 닿았을 때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효과 주기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25728" y="1796718"/>
            <a:ext cx="65471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칼이 사과에 닿았을 때 사과처럼 칼도 사라지게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실행하여 칼이 사과에 닿으면 사과와 같이 칼도 사라지는지 확인하세요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86" y="2766986"/>
            <a:ext cx="4933493" cy="28582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8E916679-43B9-44C3-AB89-154BAC3D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320" y="1013979"/>
            <a:ext cx="1389557" cy="27739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04375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칼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95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4" name="그림 3" descr="도로, 표지판, 건물, 스크린샷이(가) 표시된 사진&#10;&#10;자동 생성된 설명">
            <a:extLst>
              <a:ext uri="{FF2B5EF4-FFF2-40B4-BE49-F238E27FC236}">
                <a16:creationId xmlns:a16="http://schemas.microsoft.com/office/drawing/2014/main" xmlns="" id="{B6E31A6B-66CD-487D-8534-C1AD24558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60" y="2018997"/>
            <a:ext cx="4071321" cy="3603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DD6B193-CBDF-4B30-A2B0-45180C0A13E4}"/>
              </a:ext>
            </a:extLst>
          </p:cNvPr>
          <p:cNvSpPr/>
          <p:nvPr/>
        </p:nvSpPr>
        <p:spPr>
          <a:xfrm>
            <a:off x="5204072" y="5103196"/>
            <a:ext cx="54517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‘</a:t>
            </a:r>
            <a:r>
              <a:rPr lang="ko-KR" altLang="en-US" sz="1400" spc="-5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이 복제본 삭제하기</a:t>
            </a:r>
            <a:r>
              <a:rPr lang="en-US" altLang="ko-KR" sz="14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’</a:t>
            </a:r>
            <a:r>
              <a:rPr lang="ko-KR" altLang="en-US" sz="1400" spc="-5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블록 다음에는 다른 블록을 연결시킬 수 없습니다</a:t>
            </a:r>
            <a:r>
              <a:rPr lang="en-US" altLang="ko-KR" sz="14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왜냐하면 삭제되었기 </a:t>
            </a:r>
            <a:r>
              <a:rPr lang="ko-KR" altLang="en-US" sz="1400" spc="-5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때문이죠</a:t>
            </a:r>
            <a:r>
              <a:rPr lang="en-US" altLang="ko-KR" sz="1400" spc="-50" dirty="0" smtClean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.</a:t>
            </a:r>
            <a:endParaRPr lang="en-US" altLang="ko-KR" sz="1400" spc="-50" dirty="0"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E916679-43B9-44C3-AB89-154BAC3D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320" y="1013979"/>
            <a:ext cx="1389557" cy="277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956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사과에 닿았을 때 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효과 주기</a:t>
            </a:r>
            <a:endParaRPr lang="ko-KR" altLang="en-US" sz="36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4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415155" y="4870329"/>
            <a:ext cx="379414" cy="388314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6" idx="1"/>
          </p:cNvCxnSpPr>
          <p:nvPr/>
        </p:nvCxnSpPr>
        <p:spPr>
          <a:xfrm>
            <a:off x="1794569" y="5064486"/>
            <a:ext cx="3409503" cy="4080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043755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칼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2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2518" y="209465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Smart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1" name="포인트가 5개인 별 20"/>
          <p:cNvSpPr/>
          <p:nvPr/>
        </p:nvSpPr>
        <p:spPr>
          <a:xfrm>
            <a:off x="1653569" y="30573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8338C76F-2FA1-4EFD-BCA1-AB8F63A6682A}"/>
              </a:ext>
            </a:extLst>
          </p:cNvPr>
          <p:cNvGrpSpPr/>
          <p:nvPr/>
        </p:nvGrpSpPr>
        <p:grpSpPr>
          <a:xfrm>
            <a:off x="9928884" y="416467"/>
            <a:ext cx="1774472" cy="1298269"/>
            <a:chOff x="9892146" y="254876"/>
            <a:chExt cx="2022765" cy="113057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C275975F-959E-4B6C-ABA9-C2A9FF692605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C44C2DA3-7F72-4FB6-9372-1F73AC0ABCA2}"/>
                </a:ext>
              </a:extLst>
            </p:cNvPr>
            <p:cNvSpPr/>
            <p:nvPr/>
          </p:nvSpPr>
          <p:spPr>
            <a:xfrm>
              <a:off x="9907574" y="277970"/>
              <a:ext cx="1597429" cy="2680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남은칼수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99614AB6-94C4-4713-BB90-403F17ECF87B}"/>
              </a:ext>
            </a:extLst>
          </p:cNvPr>
          <p:cNvGrpSpPr/>
          <p:nvPr/>
        </p:nvGrpSpPr>
        <p:grpSpPr>
          <a:xfrm>
            <a:off x="9935734" y="1875482"/>
            <a:ext cx="1774472" cy="1130579"/>
            <a:chOff x="9892146" y="254876"/>
            <a:chExt cx="2022765" cy="113057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9C35FD51-7786-4230-AFDA-A98CFD54945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2C2FF1D7-8A08-4046-8C12-E6F3BF8B4338}"/>
                </a:ext>
              </a:extLst>
            </p:cNvPr>
            <p:cNvSpPr/>
            <p:nvPr/>
          </p:nvSpPr>
          <p:spPr>
            <a:xfrm>
              <a:off x="9907574" y="277970"/>
              <a:ext cx="12283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점수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pic>
        <p:nvPicPr>
          <p:cNvPr id="58" name="그림 57" descr="개체, 사람, 플레이어, 건물이(가) 표시된 사진&#10;&#10;자동 생성된 설명">
            <a:extLst>
              <a:ext uri="{FF2B5EF4-FFF2-40B4-BE49-F238E27FC236}">
                <a16:creationId xmlns:a16="http://schemas.microsoft.com/office/drawing/2014/main" xmlns="" id="{5789F7C4-4CE6-49EF-8143-2D141A3AA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36" y="2883716"/>
            <a:ext cx="5024186" cy="639897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3BD9CD11-06F8-4185-9229-901D4B0BF3A0}"/>
              </a:ext>
            </a:extLst>
          </p:cNvPr>
          <p:cNvGrpSpPr/>
          <p:nvPr/>
        </p:nvGrpSpPr>
        <p:grpSpPr>
          <a:xfrm>
            <a:off x="8574549" y="3998988"/>
            <a:ext cx="3087647" cy="2410050"/>
            <a:chOff x="3955884" y="4461497"/>
            <a:chExt cx="7059355" cy="1980691"/>
          </a:xfrm>
        </p:grpSpPr>
        <p:sp>
          <p:nvSpPr>
            <p:cNvPr id="62" name="모서리가 둥근 직사각형 17">
              <a:extLst>
                <a:ext uri="{FF2B5EF4-FFF2-40B4-BE49-F238E27FC236}">
                  <a16:creationId xmlns:a16="http://schemas.microsoft.com/office/drawing/2014/main" xmlns="" id="{552E9E52-8480-43E1-89B3-3BD11422D771}"/>
                </a:ext>
              </a:extLst>
            </p:cNvPr>
            <p:cNvSpPr/>
            <p:nvPr/>
          </p:nvSpPr>
          <p:spPr>
            <a:xfrm>
              <a:off x="3955884" y="4461497"/>
              <a:ext cx="1568822" cy="51833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18">
              <a:extLst>
                <a:ext uri="{FF2B5EF4-FFF2-40B4-BE49-F238E27FC236}">
                  <a16:creationId xmlns:a16="http://schemas.microsoft.com/office/drawing/2014/main" xmlns="" id="{52B7C284-667B-44A4-B118-708B6C16E82A}"/>
                </a:ext>
              </a:extLst>
            </p:cNvPr>
            <p:cNvSpPr/>
            <p:nvPr/>
          </p:nvSpPr>
          <p:spPr>
            <a:xfrm>
              <a:off x="3965119" y="4766706"/>
              <a:ext cx="7050120" cy="1675482"/>
            </a:xfrm>
            <a:prstGeom prst="roundRect">
              <a:avLst/>
            </a:prstGeom>
            <a:solidFill>
              <a:srgbClr val="FFFFFF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783C19B2-5DCE-4DC6-B68F-1F754D8213AC}"/>
                </a:ext>
              </a:extLst>
            </p:cNvPr>
            <p:cNvSpPr/>
            <p:nvPr/>
          </p:nvSpPr>
          <p:spPr>
            <a:xfrm>
              <a:off x="4029771" y="4473687"/>
              <a:ext cx="1568822" cy="2937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힌트 </a:t>
              </a:r>
              <a:r>
                <a:rPr lang="en-US" altLang="ko-KR" sz="1500" dirty="0">
                  <a:solidFill>
                    <a:schemeClr val="bg1"/>
                  </a:soli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!</a:t>
              </a:r>
              <a:endParaRPr lang="ko-KR" altLang="en-US" sz="1500" dirty="0">
                <a:solidFill>
                  <a:schemeClr val="bg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4E1A43DE-1285-45EE-A775-4156DD624E74}"/>
              </a:ext>
            </a:extLst>
          </p:cNvPr>
          <p:cNvSpPr/>
          <p:nvPr/>
        </p:nvSpPr>
        <p:spPr>
          <a:xfrm>
            <a:off x="8789972" y="4501714"/>
            <a:ext cx="26552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계속 값을 변경해야 </a:t>
            </a:r>
            <a:r>
              <a:rPr lang="ko-KR" altLang="en-US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하므로</a:t>
            </a:r>
            <a:endParaRPr lang="en-US" altLang="ko-KR" sz="1400" spc="-50" dirty="0" smtClean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블록을 계속 </a:t>
            </a:r>
            <a:r>
              <a:rPr lang="ko-KR" altLang="en-US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반복한다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[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계산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]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en-US" sz="1400" spc="-50">
                <a:latin typeface="HG꼬딕씨 40g" panose="02020603020101020101" pitchFamily="18" charset="-127"/>
                <a:ea typeface="HG꼬딕씨 40g" panose="02020603020101020101" pitchFamily="18" charset="-127"/>
              </a:rPr>
              <a:t>메뉴에 다음 블록을 </a:t>
            </a:r>
            <a:r>
              <a:rPr lang="ko-KR" altLang="en-US" sz="1400" spc="-5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이용한다</a:t>
            </a:r>
            <a:r>
              <a:rPr lang="en-US" altLang="ko-KR" sz="1400" spc="-50" dirty="0" smtClean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  <a:endParaRPr lang="en-US" altLang="ko-KR" sz="1400" spc="-5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E4E6AF63-FCDB-4357-B8B2-20F5E7790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72" y="4914044"/>
            <a:ext cx="1521903" cy="32888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1BA48EAE-453B-472D-B2A9-BC1ECF458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03" y="5956704"/>
            <a:ext cx="2725102" cy="23358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35F952E0-C16B-4982-94B5-A2C82A940C85}"/>
              </a:ext>
            </a:extLst>
          </p:cNvPr>
          <p:cNvSpPr/>
          <p:nvPr/>
        </p:nvSpPr>
        <p:spPr>
          <a:xfrm>
            <a:off x="10564913" y="701635"/>
            <a:ext cx="50241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6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5F952E0-C16B-4982-94B5-A2C82A940C85}"/>
              </a:ext>
            </a:extLst>
          </p:cNvPr>
          <p:cNvSpPr/>
          <p:nvPr/>
        </p:nvSpPr>
        <p:spPr>
          <a:xfrm>
            <a:off x="10571762" y="2062377"/>
            <a:ext cx="50241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6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181136" y="2883716"/>
            <a:ext cx="1575318" cy="639897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656519" y="2889772"/>
            <a:ext cx="1548803" cy="639897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2940574" y="3523613"/>
            <a:ext cx="9895" cy="4076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6421025" y="3523613"/>
            <a:ext cx="9895" cy="4076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23" y="4032829"/>
            <a:ext cx="3266350" cy="193328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956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남은칼수와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 점수 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표시하기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25728" y="1796718"/>
            <a:ext cx="80464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이제 게임 위쪽에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남은칼수와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점수를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표시해볼까요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 err="1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남은칼수와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점수는 </a:t>
            </a:r>
            <a:r>
              <a:rPr lang="ko-KR" altLang="en-US" sz="1400" spc="-50" dirty="0" err="1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글상자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오브젝트랍니다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글상자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오브젝트는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붓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탭이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사라지고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글상자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탭이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보여집니다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53" y="3998988"/>
            <a:ext cx="3241587" cy="200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5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385968A-1207-41FD-8081-4DFB7F7D9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55" y="4397782"/>
            <a:ext cx="6053543" cy="1881045"/>
          </a:xfrm>
          <a:prstGeom prst="rect">
            <a:avLst/>
          </a:prstGeom>
        </p:spPr>
      </p:pic>
      <p:pic>
        <p:nvPicPr>
          <p:cNvPr id="7" name="그림 6" descr="시계이(가) 표시된 사진&#10;&#10;자동 생성된 설명">
            <a:extLst>
              <a:ext uri="{FF2B5EF4-FFF2-40B4-BE49-F238E27FC236}">
                <a16:creationId xmlns:a16="http://schemas.microsoft.com/office/drawing/2014/main" xmlns="" id="{6D3B5B67-DF68-4041-8D7C-354231DAC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86" y="2131222"/>
            <a:ext cx="6372753" cy="18810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956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남은칼수와</a:t>
            </a:r>
            <a:r>
              <a:rPr lang="ko-KR" altLang="en-US" sz="3600" dirty="0" smtClean="0">
                <a:latin typeface="HG꼬딕씨 99g" panose="02020603020101020101" pitchFamily="18" charset="-127"/>
                <a:ea typeface="HG꼬딕씨 99g" panose="02020603020101020101" pitchFamily="18" charset="-127"/>
              </a:rPr>
              <a:t> 점수 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표시하기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8338C76F-2FA1-4EFD-BCA1-AB8F63A6682A}"/>
              </a:ext>
            </a:extLst>
          </p:cNvPr>
          <p:cNvGrpSpPr/>
          <p:nvPr/>
        </p:nvGrpSpPr>
        <p:grpSpPr>
          <a:xfrm>
            <a:off x="937554" y="4397782"/>
            <a:ext cx="1774472" cy="1298269"/>
            <a:chOff x="9892146" y="254876"/>
            <a:chExt cx="2022765" cy="113057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C275975F-959E-4B6C-ABA9-C2A9FF692605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C44C2DA3-7F72-4FB6-9372-1F73AC0ABCA2}"/>
                </a:ext>
              </a:extLst>
            </p:cNvPr>
            <p:cNvSpPr/>
            <p:nvPr/>
          </p:nvSpPr>
          <p:spPr>
            <a:xfrm>
              <a:off x="9907574" y="277970"/>
              <a:ext cx="12283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점수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9614AB6-94C4-4713-BB90-403F17ECF87B}"/>
              </a:ext>
            </a:extLst>
          </p:cNvPr>
          <p:cNvGrpSpPr/>
          <p:nvPr/>
        </p:nvGrpSpPr>
        <p:grpSpPr>
          <a:xfrm>
            <a:off x="924020" y="2131222"/>
            <a:ext cx="1774472" cy="1130579"/>
            <a:chOff x="9892146" y="254876"/>
            <a:chExt cx="2022765" cy="11305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9C35FD51-7786-4230-AFDA-A98CFD54945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C2FF1D7-8A08-4046-8C12-E6F3BF8B4338}"/>
                </a:ext>
              </a:extLst>
            </p:cNvPr>
            <p:cNvSpPr/>
            <p:nvPr/>
          </p:nvSpPr>
          <p:spPr>
            <a:xfrm>
              <a:off x="9907574" y="277970"/>
              <a:ext cx="1597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남은칼수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5F952E0-C16B-4982-94B5-A2C82A940C85}"/>
              </a:ext>
            </a:extLst>
          </p:cNvPr>
          <p:cNvSpPr/>
          <p:nvPr/>
        </p:nvSpPr>
        <p:spPr>
          <a:xfrm>
            <a:off x="1573583" y="4682950"/>
            <a:ext cx="50241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6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5F952E0-C16B-4982-94B5-A2C82A940C85}"/>
              </a:ext>
            </a:extLst>
          </p:cNvPr>
          <p:cNvSpPr/>
          <p:nvPr/>
        </p:nvSpPr>
        <p:spPr>
          <a:xfrm>
            <a:off x="1560048" y="2318117"/>
            <a:ext cx="50241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6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70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남은시간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표시하기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2518" y="209465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Debugging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33" name="포인트가 5개인 별 32"/>
          <p:cNvSpPr/>
          <p:nvPr/>
        </p:nvSpPr>
        <p:spPr>
          <a:xfrm>
            <a:off x="2024760" y="30573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포인트가 5개인 별 33"/>
          <p:cNvSpPr/>
          <p:nvPr/>
        </p:nvSpPr>
        <p:spPr>
          <a:xfrm>
            <a:off x="2204049" y="308804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6D514FD-782E-40C9-BCCB-6AA2874F9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19" y="2671741"/>
            <a:ext cx="5874523" cy="316888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02973D4-AF8E-4F7A-8F46-A5C11E8D5B4F}"/>
              </a:ext>
            </a:extLst>
          </p:cNvPr>
          <p:cNvSpPr/>
          <p:nvPr/>
        </p:nvSpPr>
        <p:spPr>
          <a:xfrm>
            <a:off x="893396" y="1618485"/>
            <a:ext cx="8522453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남은시간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남은시간도 점수와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남은칼수처럼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글쓰기 하는 것은 동일합니다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하지만 시간이기 때문에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초마다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값을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1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빼서 표시해야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아래 잘못 코딩된 곳을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올바르게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수정합니다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en-US" altLang="ko-KR" sz="1400" spc="-50" dirty="0">
                <a:solidFill>
                  <a:schemeClr val="accent2">
                    <a:lumMod val="7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(</a:t>
            </a:r>
            <a:r>
              <a:rPr lang="ko-KR" altLang="en-US" sz="1400" spc="-50">
                <a:solidFill>
                  <a:schemeClr val="accent2">
                    <a:lumMod val="7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수정해야 할 곳은 두 군데입니다</a:t>
            </a:r>
            <a:r>
              <a:rPr lang="en-US" altLang="ko-KR" sz="1400" spc="-50" dirty="0">
                <a:solidFill>
                  <a:schemeClr val="accent2">
                    <a:lumMod val="75000"/>
                  </a:schemeClr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8338C76F-2FA1-4EFD-BCA1-AB8F63A6682A}"/>
              </a:ext>
            </a:extLst>
          </p:cNvPr>
          <p:cNvGrpSpPr/>
          <p:nvPr/>
        </p:nvGrpSpPr>
        <p:grpSpPr>
          <a:xfrm>
            <a:off x="9928884" y="416467"/>
            <a:ext cx="1774472" cy="1298269"/>
            <a:chOff x="9892146" y="254876"/>
            <a:chExt cx="2022765" cy="11305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C275975F-959E-4B6C-ABA9-C2A9FF692605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C44C2DA3-7F72-4FB6-9372-1F73AC0ABCA2}"/>
                </a:ext>
              </a:extLst>
            </p:cNvPr>
            <p:cNvSpPr/>
            <p:nvPr/>
          </p:nvSpPr>
          <p:spPr>
            <a:xfrm>
              <a:off x="9907574" y="277970"/>
              <a:ext cx="1597429" cy="2680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남은시간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5F952E0-C16B-4982-94B5-A2C82A940C85}"/>
              </a:ext>
            </a:extLst>
          </p:cNvPr>
          <p:cNvSpPr/>
          <p:nvPr/>
        </p:nvSpPr>
        <p:spPr>
          <a:xfrm>
            <a:off x="10564913" y="701635"/>
            <a:ext cx="50241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6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96" y="2671741"/>
            <a:ext cx="4319566" cy="124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7416C75-980A-47B4-9183-59EABDBD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15" y="2005021"/>
            <a:ext cx="6313737" cy="33974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B73B19C-51DF-4058-9526-EDE7421E618C}"/>
              </a:ext>
            </a:extLst>
          </p:cNvPr>
          <p:cNvSpPr/>
          <p:nvPr/>
        </p:nvSpPr>
        <p:spPr>
          <a:xfrm>
            <a:off x="7389341" y="3491113"/>
            <a:ext cx="4251960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남은시간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값이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0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보다 클 때에만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‘1’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줄여야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8F358D7-5A44-46E2-A260-E8616A868244}"/>
              </a:ext>
            </a:extLst>
          </p:cNvPr>
          <p:cNvSpPr/>
          <p:nvPr/>
        </p:nvSpPr>
        <p:spPr>
          <a:xfrm>
            <a:off x="6096000" y="5189861"/>
            <a:ext cx="4746171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‘-1’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더하는 것은 즉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 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‘1’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씩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줄이는 것과 같습니다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남은시간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표시하기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2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3598924" y="3935978"/>
            <a:ext cx="297574" cy="364173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985203" y="4351989"/>
            <a:ext cx="417024" cy="417719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2" idx="3"/>
          </p:cNvCxnSpPr>
          <p:nvPr/>
        </p:nvCxnSpPr>
        <p:spPr>
          <a:xfrm flipV="1">
            <a:off x="3896498" y="3723323"/>
            <a:ext cx="3492843" cy="3947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402227" y="4548526"/>
            <a:ext cx="2636108" cy="8522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8338C76F-2FA1-4EFD-BCA1-AB8F63A6682A}"/>
              </a:ext>
            </a:extLst>
          </p:cNvPr>
          <p:cNvGrpSpPr/>
          <p:nvPr/>
        </p:nvGrpSpPr>
        <p:grpSpPr>
          <a:xfrm>
            <a:off x="9928884" y="416467"/>
            <a:ext cx="1774472" cy="1298269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C275975F-959E-4B6C-ABA9-C2A9FF692605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C44C2DA3-7F72-4FB6-9372-1F73AC0ABCA2}"/>
                </a:ext>
              </a:extLst>
            </p:cNvPr>
            <p:cNvSpPr/>
            <p:nvPr/>
          </p:nvSpPr>
          <p:spPr>
            <a:xfrm>
              <a:off x="9907574" y="277970"/>
              <a:ext cx="1597429" cy="2680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남은시간</a:t>
              </a:r>
              <a:endParaRPr lang="ko-KR" altLang="en-US" sz="1400" dirty="0">
                <a:solidFill>
                  <a:schemeClr val="accent6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5F952E0-C16B-4982-94B5-A2C82A940C85}"/>
              </a:ext>
            </a:extLst>
          </p:cNvPr>
          <p:cNvSpPr/>
          <p:nvPr/>
        </p:nvSpPr>
        <p:spPr>
          <a:xfrm>
            <a:off x="10564913" y="701635"/>
            <a:ext cx="50241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50" dirty="0">
                <a:solidFill>
                  <a:srgbClr val="FF0000"/>
                </a:solidFill>
                <a:latin typeface="+mj-ea"/>
                <a:ea typeface="+mj-ea"/>
              </a:rPr>
              <a:t>가</a:t>
            </a:r>
            <a:endParaRPr lang="en-US" altLang="ko-KR" sz="3600" b="1" spc="-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687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2518" y="209465"/>
            <a:ext cx="1384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Blank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26" name="포인트가 5개인 별 25"/>
          <p:cNvSpPr/>
          <p:nvPr/>
        </p:nvSpPr>
        <p:spPr>
          <a:xfrm>
            <a:off x="1608304" y="305730"/>
            <a:ext cx="160421" cy="160421"/>
          </a:xfrm>
          <a:prstGeom prst="star5">
            <a:avLst/>
          </a:prstGeom>
          <a:solidFill>
            <a:srgbClr val="61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38C68C0F-AA48-42DD-9900-D234FC8A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271" y="864001"/>
            <a:ext cx="1226952" cy="52145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549973" y="2648884"/>
            <a:ext cx="6409794" cy="3629742"/>
            <a:chOff x="4793869" y="1678473"/>
            <a:chExt cx="7166585" cy="405829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0404589E-C683-4509-BA06-F64294914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869" y="1678473"/>
              <a:ext cx="7166585" cy="4058298"/>
            </a:xfrm>
            <a:prstGeom prst="rect">
              <a:avLst/>
            </a:prstGeom>
          </p:spPr>
        </p:pic>
        <p:sp>
          <p:nvSpPr>
            <p:cNvPr id="22" name="모서리가 둥근 직사각형 5">
              <a:extLst>
                <a:ext uri="{FF2B5EF4-FFF2-40B4-BE49-F238E27FC236}">
                  <a16:creationId xmlns:a16="http://schemas.microsoft.com/office/drawing/2014/main" xmlns="" id="{56160E7B-0FC2-4F99-8FE1-C56D05B6A3E1}"/>
                </a:ext>
              </a:extLst>
            </p:cNvPr>
            <p:cNvSpPr/>
            <p:nvPr/>
          </p:nvSpPr>
          <p:spPr>
            <a:xfrm>
              <a:off x="6017036" y="3354641"/>
              <a:ext cx="1701698" cy="307260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FF3D0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38">
              <a:extLst>
                <a:ext uri="{FF2B5EF4-FFF2-40B4-BE49-F238E27FC236}">
                  <a16:creationId xmlns:a16="http://schemas.microsoft.com/office/drawing/2014/main" xmlns="" id="{577C6C8E-8B3A-4693-8AB6-19116EA8668B}"/>
                </a:ext>
              </a:extLst>
            </p:cNvPr>
            <p:cNvSpPr/>
            <p:nvPr/>
          </p:nvSpPr>
          <p:spPr>
            <a:xfrm>
              <a:off x="8770553" y="3375749"/>
              <a:ext cx="1837694" cy="307260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FF3D0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39">
              <a:extLst>
                <a:ext uri="{FF2B5EF4-FFF2-40B4-BE49-F238E27FC236}">
                  <a16:creationId xmlns:a16="http://schemas.microsoft.com/office/drawing/2014/main" xmlns="" id="{4A9D757A-F56D-406F-AF30-DBAD755EEF7F}"/>
                </a:ext>
              </a:extLst>
            </p:cNvPr>
            <p:cNvSpPr/>
            <p:nvPr/>
          </p:nvSpPr>
          <p:spPr>
            <a:xfrm>
              <a:off x="5445344" y="3756815"/>
              <a:ext cx="2022164" cy="307260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FF3D0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768725" y="4716662"/>
            <a:ext cx="1034508" cy="1042272"/>
            <a:chOff x="7356390" y="2302290"/>
            <a:chExt cx="1034508" cy="1042272"/>
          </a:xfrm>
        </p:grpSpPr>
        <p:sp>
          <p:nvSpPr>
            <p:cNvPr id="46" name="말풍선: 모서리가 둥근 사각형 45">
              <a:extLst>
                <a:ext uri="{FF2B5EF4-FFF2-40B4-BE49-F238E27FC236}">
                  <a16:creationId xmlns:a16="http://schemas.microsoft.com/office/drawing/2014/main" xmlns="" id="{527CDB24-8738-4AC6-BF87-722F5307273E}"/>
                </a:ext>
              </a:extLst>
            </p:cNvPr>
            <p:cNvSpPr/>
            <p:nvPr/>
          </p:nvSpPr>
          <p:spPr>
            <a:xfrm>
              <a:off x="7356390" y="2302290"/>
              <a:ext cx="1034508" cy="1042272"/>
            </a:xfrm>
            <a:prstGeom prst="wedgeRoundRectCallout">
              <a:avLst>
                <a:gd name="adj1" fmla="val 67549"/>
                <a:gd name="adj2" fmla="val 1746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작거나 같다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부등호는</a:t>
              </a:r>
              <a:endParaRPr lang="en-US" altLang="ko-KR" sz="105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xmlns="" id="{C7DAE871-C200-4276-8B5A-5D9C5CC28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036" y="2958791"/>
              <a:ext cx="187215" cy="218417"/>
            </a:xfrm>
            <a:prstGeom prst="rect">
              <a:avLst/>
            </a:prstGeom>
          </p:spPr>
        </p:pic>
      </p:grpSp>
      <p:pic>
        <p:nvPicPr>
          <p:cNvPr id="48" name="그림 47" descr="풀볼이(가) 표시된 사진&#10;&#10;자동 생성된 설명">
            <a:extLst>
              <a:ext uri="{FF2B5EF4-FFF2-40B4-BE49-F238E27FC236}">
                <a16:creationId xmlns:a16="http://schemas.microsoft.com/office/drawing/2014/main" xmlns="" id="{1230914A-93BE-421C-ADB1-6959F6DED5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4630">
            <a:off x="2124826" y="4515551"/>
            <a:ext cx="2632501" cy="1314879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다시하기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다시하기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나타내기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E02973D4-AF8E-4F7A-8F46-A5C11E8D5B4F}"/>
              </a:ext>
            </a:extLst>
          </p:cNvPr>
          <p:cNvSpPr/>
          <p:nvPr/>
        </p:nvSpPr>
        <p:spPr>
          <a:xfrm>
            <a:off x="893396" y="1618485"/>
            <a:ext cx="8522453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미션은 빈칸 미션으로 빈칸에 들어갈 블록을 지문을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보고 알맞게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채워 넣으면 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장면이 시작되면 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다시하기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]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버튼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모양을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숨기고 있다가 칼을 모두 사용하거나 </a:t>
            </a:r>
            <a:r>
              <a:rPr lang="ko-KR" altLang="en-US" sz="14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남은시간이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 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되었을 </a:t>
            </a: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때 보이게 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solidFill>
                <a:schemeClr val="accent2">
                  <a:lumMod val="75000"/>
                </a:schemeClr>
              </a:solidFill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96" y="2648884"/>
            <a:ext cx="4430081" cy="15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1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ACDB3CA-62BA-4187-A0BD-732DFF7102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애플헌터">
            <a:hlinkClick r:id="" action="ppaction://media"/>
            <a:extLst>
              <a:ext uri="{FF2B5EF4-FFF2-40B4-BE49-F238E27FC236}">
                <a16:creationId xmlns:a16="http://schemas.microsoft.com/office/drawing/2014/main" xmlns="" id="{2AADA928-5407-4E39-B2AF-485CF28698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3267" y="1863801"/>
            <a:ext cx="7965465" cy="4440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33CF5F6-E2EE-4DA4-A8D3-1DAEB2B82289}"/>
              </a:ext>
            </a:extLst>
          </p:cNvPr>
          <p:cNvSpPr txBox="1"/>
          <p:nvPr/>
        </p:nvSpPr>
        <p:spPr>
          <a:xfrm>
            <a:off x="4755638" y="795985"/>
            <a:ext cx="698564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무작위로 회전하는 </a:t>
            </a:r>
            <a:r>
              <a:rPr lang="ko-KR" altLang="en-US" dirty="0" err="1">
                <a:latin typeface="HG꼬딕씨 20g" panose="02020603020101020101" pitchFamily="18" charset="-127"/>
                <a:ea typeface="HG꼬딕씨 20g" panose="02020603020101020101" pitchFamily="18" charset="-127"/>
              </a:rPr>
              <a:t>과녁판</a:t>
            </a:r>
            <a:r>
              <a:rPr lang="en-US" altLang="ko-KR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(</a:t>
            </a: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행성</a:t>
            </a:r>
            <a:r>
              <a:rPr lang="en-US" altLang="ko-KR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)</a:t>
            </a: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에 칼을 </a:t>
            </a:r>
            <a:r>
              <a:rPr lang="ko-KR" altLang="en-US" smtClean="0">
                <a:latin typeface="HG꼬딕씨 20g" panose="02020603020101020101" pitchFamily="18" charset="-127"/>
                <a:ea typeface="HG꼬딕씨 20g" panose="02020603020101020101" pitchFamily="18" charset="-127"/>
              </a:rPr>
              <a:t>발사</a:t>
            </a:r>
            <a:r>
              <a:rPr lang="ko-KR" altLang="en-US">
                <a:latin typeface="HG꼬딕씨 20g" panose="02020603020101020101" pitchFamily="18" charset="-127"/>
                <a:ea typeface="HG꼬딕씨 20g" panose="02020603020101020101" pitchFamily="18" charset="-127"/>
              </a:rPr>
              <a:t>해</a:t>
            </a:r>
            <a:endParaRPr lang="en-US" altLang="ko-KR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사과를 정확하게 맞추는 게임입니다</a:t>
            </a:r>
            <a:r>
              <a:rPr lang="en-US" altLang="ko-KR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.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xmlns="" id="{0624978D-2F8C-4DA2-9B62-99C50B01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오늘의 작품</a:t>
            </a:r>
          </a:p>
        </p:txBody>
      </p:sp>
    </p:spTree>
    <p:extLst>
      <p:ext uri="{BB962C8B-B14F-4D97-AF65-F5344CB8AC3E}">
        <p14:creationId xmlns:p14="http://schemas.microsoft.com/office/powerpoint/2010/main" val="32292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9EA4F74-7D72-4AB9-99B8-970F62863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6" y="1778747"/>
            <a:ext cx="8317730" cy="4710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다시하기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나타내기</a:t>
            </a:r>
          </a:p>
        </p:txBody>
      </p:sp>
      <p:sp>
        <p:nvSpPr>
          <p:cNvPr id="10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2239680" y="3713557"/>
            <a:ext cx="1928666" cy="364173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5221777" y="3713556"/>
            <a:ext cx="2307606" cy="364173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xmlns="" id="{94981DFD-4EE8-459C-9D53-A23C210ED130}"/>
              </a:ext>
            </a:extLst>
          </p:cNvPr>
          <p:cNvSpPr/>
          <p:nvPr/>
        </p:nvSpPr>
        <p:spPr>
          <a:xfrm>
            <a:off x="1555938" y="4133831"/>
            <a:ext cx="2398223" cy="421693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8C68C0F-AA48-42DD-9900-D234FC8A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271" y="864001"/>
            <a:ext cx="1226952" cy="52145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3" y="402449"/>
            <a:ext cx="1774472" cy="1314884"/>
            <a:chOff x="9892146" y="254876"/>
            <a:chExt cx="2022765" cy="113057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597429" cy="264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2] </a:t>
              </a:r>
              <a:r>
                <a:rPr lang="ko-KR" altLang="en-US" sz="1400" smtClean="0">
                  <a:solidFill>
                    <a:srgbClr val="ABDFE9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다시하기</a:t>
              </a:r>
              <a:endParaRPr lang="ko-KR" altLang="en-US" sz="1400" dirty="0">
                <a:solidFill>
                  <a:srgbClr val="ABDFE9"/>
                </a:solidFill>
                <a:latin typeface="HG꼬딕씨 99g" panose="02020603020101020101" pitchFamily="18" charset="-127"/>
                <a:ea typeface="HG꼬딕씨 99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61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518" y="209465"/>
            <a:ext cx="1714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CDA4"/>
                </a:solidFill>
                <a:latin typeface="HG꼬딕씨 60g" panose="02020603020101020101" pitchFamily="18" charset="-127"/>
                <a:ea typeface="HG꼬딕씨 60g" panose="02020603020101020101" pitchFamily="18" charset="-127"/>
              </a:rPr>
              <a:t>Challenge mission</a:t>
            </a:r>
            <a:endParaRPr lang="ko-KR" altLang="en-US" sz="1600" dirty="0">
              <a:solidFill>
                <a:srgbClr val="61CDA4"/>
              </a:soli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xmlns="" id="{A4B285E5-ED5A-4A0F-90C3-32885A738FA7}"/>
              </a:ext>
            </a:extLst>
          </p:cNvPr>
          <p:cNvSpPr/>
          <p:nvPr/>
        </p:nvSpPr>
        <p:spPr>
          <a:xfrm>
            <a:off x="1040689" y="2918188"/>
            <a:ext cx="9214240" cy="1499586"/>
          </a:xfrm>
          <a:prstGeom prst="roundRect">
            <a:avLst>
              <a:gd name="adj" fmla="val 6665"/>
            </a:avLst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D9071D-F322-40FE-8206-78664260D5ED}"/>
              </a:ext>
            </a:extLst>
          </p:cNvPr>
          <p:cNvSpPr/>
          <p:nvPr/>
        </p:nvSpPr>
        <p:spPr>
          <a:xfrm>
            <a:off x="1109236" y="3052178"/>
            <a:ext cx="9310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사과처럼 다른 과일이나 오브젝트를 추가해서 사과보다 높은 점수를 줘보자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장면을 추가해서 더 빠르게 회전하게 하고 더 난이도 있게 구성해보자</a:t>
            </a:r>
            <a:r>
              <a:rPr lang="en-US" altLang="ko-KR" sz="2400" spc="-5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E36313-4BBB-4E09-9423-A84E588997A0}"/>
              </a:ext>
            </a:extLst>
          </p:cNvPr>
          <p:cNvSpPr txBox="1"/>
          <p:nvPr/>
        </p:nvSpPr>
        <p:spPr>
          <a:xfrm>
            <a:off x="1001408" y="1164856"/>
            <a:ext cx="2688544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HG꼬딕씨 99g" panose="02020603020101020101" pitchFamily="18" charset="-127"/>
                <a:ea typeface="HG꼬딕씨 99g" panose="02020603020101020101" pitchFamily="18" charset="-127"/>
              </a:rPr>
              <a:t>챌린지</a:t>
            </a: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 미션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ED2C026-FB3B-4425-8FF2-7DAC84A2797E}"/>
              </a:ext>
            </a:extLst>
          </p:cNvPr>
          <p:cNvSpPr/>
          <p:nvPr/>
        </p:nvSpPr>
        <p:spPr>
          <a:xfrm>
            <a:off x="1040689" y="2151899"/>
            <a:ext cx="8593165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좀 더 게임을 멋지게 만들고 싶다면 다음 </a:t>
            </a:r>
            <a:r>
              <a:rPr lang="ko-KR" altLang="en-US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챌린지</a:t>
            </a: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미션에 </a:t>
            </a:r>
            <a:r>
              <a:rPr lang="ko-KR" altLang="en-US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도전해보세요</a:t>
            </a:r>
            <a:r>
              <a:rPr lang="en-US" altLang="ko-KR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F6F96EE-9E7C-4D15-8988-4675603BF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084" y="4527912"/>
            <a:ext cx="4665035" cy="233008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61C0FAA-C6DF-4934-876C-FC39EBFF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배운 내용 정리하기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xmlns="" id="{6A1ACBE7-177A-4012-A397-2AAF0C9513C4}"/>
              </a:ext>
            </a:extLst>
          </p:cNvPr>
          <p:cNvSpPr/>
          <p:nvPr/>
        </p:nvSpPr>
        <p:spPr>
          <a:xfrm>
            <a:off x="8281530" y="3324828"/>
            <a:ext cx="2754775" cy="1374494"/>
          </a:xfrm>
          <a:prstGeom prst="wedgeRoundRectCallout">
            <a:avLst>
              <a:gd name="adj1" fmla="val -4867"/>
              <a:gd name="adj2" fmla="val 6605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느낀 점도 </a:t>
            </a:r>
            <a:r>
              <a:rPr lang="ko-KR" altLang="en-US" sz="2400" dirty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적으면서 정리를 </a:t>
            </a:r>
            <a:r>
              <a:rPr lang="ko-KR" altLang="en-US" sz="2400" dirty="0" err="1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해보자구</a:t>
            </a:r>
            <a:r>
              <a:rPr lang="en-US" altLang="ko-KR" sz="2400" dirty="0">
                <a:solidFill>
                  <a:schemeClr val="tx1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2F3A3E7-92CC-44DE-9261-DD079CD64A22}"/>
              </a:ext>
            </a:extLst>
          </p:cNvPr>
          <p:cNvSpPr/>
          <p:nvPr/>
        </p:nvSpPr>
        <p:spPr>
          <a:xfrm>
            <a:off x="824755" y="1930960"/>
            <a:ext cx="8099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오브젝트의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방향과 회전을 위한 각도를 이해하고 사용할 수 있습니다</a:t>
            </a: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변수를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사용해서 화면에 글쓰기를 통해 표시할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부등호와 </a:t>
            </a:r>
            <a:r>
              <a:rPr lang="ko-KR" altLang="en-US" sz="2000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조건문을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이해하고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복제하여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ko-KR" altLang="en-US" sz="20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색깔과 </a:t>
            </a:r>
            <a:r>
              <a:rPr lang="ko-KR" altLang="en-US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크기 효과를 사용할 수 있습니다</a:t>
            </a:r>
            <a:r>
              <a:rPr lang="en-US" altLang="ko-KR" sz="20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323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4676044-AD2C-48D6-8610-E6EB5ACD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생각 열기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BC93002-14B7-4B43-81AE-5332B8D492D6}"/>
              </a:ext>
            </a:extLst>
          </p:cNvPr>
          <p:cNvSpPr txBox="1"/>
          <p:nvPr/>
        </p:nvSpPr>
        <p:spPr>
          <a:xfrm>
            <a:off x="4384230" y="4156957"/>
            <a:ext cx="62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90</a:t>
            </a:r>
            <a:r>
              <a:rPr lang="ko-KR" altLang="en-US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˚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F69ADBD-E466-45DF-A4D3-29D7AFCF44AE}"/>
              </a:ext>
            </a:extLst>
          </p:cNvPr>
          <p:cNvGrpSpPr/>
          <p:nvPr/>
        </p:nvGrpSpPr>
        <p:grpSpPr>
          <a:xfrm>
            <a:off x="593904" y="2377664"/>
            <a:ext cx="4046307" cy="3899062"/>
            <a:chOff x="525810" y="2008012"/>
            <a:chExt cx="4046307" cy="3899062"/>
          </a:xfrm>
        </p:grpSpPr>
        <p:sp>
          <p:nvSpPr>
            <p:cNvPr id="48" name="막힌 원호 47">
              <a:extLst>
                <a:ext uri="{FF2B5EF4-FFF2-40B4-BE49-F238E27FC236}">
                  <a16:creationId xmlns:a16="http://schemas.microsoft.com/office/drawing/2014/main" xmlns="" id="{91C1122C-48EE-4CA4-A419-AEE59F68D9D9}"/>
                </a:ext>
              </a:extLst>
            </p:cNvPr>
            <p:cNvSpPr/>
            <p:nvPr/>
          </p:nvSpPr>
          <p:spPr>
            <a:xfrm>
              <a:off x="952694" y="2156229"/>
              <a:ext cx="3532014" cy="3513572"/>
            </a:xfrm>
            <a:prstGeom prst="blockArc">
              <a:avLst>
                <a:gd name="adj1" fmla="val 16200917"/>
                <a:gd name="adj2" fmla="val 12470803"/>
                <a:gd name="adj3" fmla="val 22013"/>
              </a:avLst>
            </a:prstGeom>
            <a:solidFill>
              <a:srgbClr val="61CDA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74FD8EB-40AC-4F54-A8A1-9042715C2FFE}"/>
                </a:ext>
              </a:extLst>
            </p:cNvPr>
            <p:cNvSpPr txBox="1"/>
            <p:nvPr/>
          </p:nvSpPr>
          <p:spPr>
            <a:xfrm>
              <a:off x="2603594" y="2008012"/>
              <a:ext cx="473648" cy="29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0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970A1D9-864A-48F4-9EAB-FFF46FD12C5C}"/>
                </a:ext>
              </a:extLst>
            </p:cNvPr>
            <p:cNvSpPr txBox="1"/>
            <p:nvPr/>
          </p:nvSpPr>
          <p:spPr>
            <a:xfrm>
              <a:off x="3908318" y="2518301"/>
              <a:ext cx="663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45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0F156816-7662-40EE-8846-FD47A1188D8E}"/>
                </a:ext>
              </a:extLst>
            </p:cNvPr>
            <p:cNvSpPr txBox="1"/>
            <p:nvPr/>
          </p:nvSpPr>
          <p:spPr>
            <a:xfrm>
              <a:off x="3859718" y="5056311"/>
              <a:ext cx="708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135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45600BE9-06CF-48B0-9F2B-4D7914FCC1A8}"/>
                </a:ext>
              </a:extLst>
            </p:cNvPr>
            <p:cNvSpPr txBox="1"/>
            <p:nvPr/>
          </p:nvSpPr>
          <p:spPr>
            <a:xfrm>
              <a:off x="2456971" y="5537742"/>
              <a:ext cx="713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180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B2624687-735B-4F97-A983-73FC22D71F4D}"/>
                </a:ext>
              </a:extLst>
            </p:cNvPr>
            <p:cNvSpPr txBox="1"/>
            <p:nvPr/>
          </p:nvSpPr>
          <p:spPr>
            <a:xfrm>
              <a:off x="947927" y="5030413"/>
              <a:ext cx="745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225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C991A767-368F-4911-8B8F-309C0FD22CBF}"/>
                </a:ext>
              </a:extLst>
            </p:cNvPr>
            <p:cNvSpPr txBox="1"/>
            <p:nvPr/>
          </p:nvSpPr>
          <p:spPr>
            <a:xfrm>
              <a:off x="525810" y="3787305"/>
              <a:ext cx="73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270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D0C40659-1636-43C0-ACC2-25A714373AB9}"/>
                </a:ext>
              </a:extLst>
            </p:cNvPr>
            <p:cNvSpPr txBox="1"/>
            <p:nvPr/>
          </p:nvSpPr>
          <p:spPr>
            <a:xfrm>
              <a:off x="1149674" y="2465497"/>
              <a:ext cx="707630" cy="29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315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xmlns="" id="{3F0F4570-DBBF-4C3F-BE3E-0C510EB1A0EC}"/>
                </a:ext>
              </a:extLst>
            </p:cNvPr>
            <p:cNvSpPr/>
            <p:nvPr/>
          </p:nvSpPr>
          <p:spPr>
            <a:xfrm rot="1666460">
              <a:off x="1019912" y="2538008"/>
              <a:ext cx="1298592" cy="772328"/>
            </a:xfrm>
            <a:prstGeom prst="triangle">
              <a:avLst>
                <a:gd name="adj" fmla="val 50000"/>
              </a:avLst>
            </a:prstGeom>
            <a:solidFill>
              <a:srgbClr val="61CDA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xmlns="" id="{640CD40E-88BC-4E24-944D-86C62EAF5767}"/>
                </a:ext>
              </a:extLst>
            </p:cNvPr>
            <p:cNvGrpSpPr/>
            <p:nvPr/>
          </p:nvGrpSpPr>
          <p:grpSpPr>
            <a:xfrm>
              <a:off x="1157839" y="2360467"/>
              <a:ext cx="3106915" cy="3090692"/>
              <a:chOff x="3576000" y="1394298"/>
              <a:chExt cx="5040000" cy="504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423F3503-5E97-4FC8-A9EB-C2EE7732F560}"/>
                  </a:ext>
                </a:extLst>
              </p:cNvPr>
              <p:cNvSpPr/>
              <p:nvPr/>
            </p:nvSpPr>
            <p:spPr>
              <a:xfrm>
                <a:off x="3844047" y="1662345"/>
                <a:ext cx="4503906" cy="45039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G꼬딕씨 60g" panose="02020603020101020101" pitchFamily="18" charset="-127"/>
                  <a:ea typeface="HG꼬딕씨 60g" panose="02020603020101020101" pitchFamily="18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xmlns="" id="{73E0F438-7B25-410F-AAA1-6350B5D9C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6000" y="3914298"/>
                <a:ext cx="50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3B7F5641-7745-43D1-A7B3-83507F871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394298"/>
                <a:ext cx="0" cy="504000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1C50EB52-8EBD-41EC-92F9-4C1EA306D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6000" y="2114298"/>
                <a:ext cx="3600000" cy="360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xmlns="" id="{5F9C65DB-9B76-4FA0-9E55-43C9A62CF9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6000" y="2124798"/>
                <a:ext cx="3600000" cy="360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5AF6207-F39D-4320-9E0B-CF2370166AED}"/>
              </a:ext>
            </a:extLst>
          </p:cNvPr>
          <p:cNvSpPr txBox="1"/>
          <p:nvPr/>
        </p:nvSpPr>
        <p:spPr>
          <a:xfrm>
            <a:off x="5638583" y="740773"/>
            <a:ext cx="608841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시계 방향으로 회전했을 때</a:t>
            </a:r>
            <a:r>
              <a:rPr lang="en-US" altLang="ko-KR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 270</a:t>
            </a:r>
            <a:r>
              <a:rPr lang="ko-KR" altLang="en-US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도와</a:t>
            </a:r>
            <a:endParaRPr lang="en-US" altLang="ko-KR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G꼬딕씨 60g" panose="02020603020101020101" pitchFamily="18" charset="-127"/>
                <a:ea typeface="HG꼬딕씨 60g" panose="02020603020101020101" pitchFamily="18" charset="-127"/>
              </a:rPr>
              <a:t>반 시계 </a:t>
            </a:r>
            <a:r>
              <a:rPr lang="ko-KR" altLang="en-US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방향으로 회전했을 때의 </a:t>
            </a:r>
            <a:r>
              <a:rPr lang="en-US" altLang="ko-KR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-90</a:t>
            </a:r>
            <a:r>
              <a:rPr lang="ko-KR" altLang="en-US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도는 </a:t>
            </a:r>
            <a:r>
              <a:rPr lang="ko-KR" altLang="en-US">
                <a:latin typeface="HG꼬딕씨 60g" panose="02020603020101020101" pitchFamily="18" charset="-127"/>
                <a:ea typeface="HG꼬딕씨 60g" panose="02020603020101020101" pitchFamily="18" charset="-127"/>
              </a:rPr>
              <a:t>같은 </a:t>
            </a:r>
            <a:r>
              <a:rPr lang="ko-KR" altLang="en-US" smtClean="0">
                <a:latin typeface="HG꼬딕씨 60g" panose="02020603020101020101" pitchFamily="18" charset="-127"/>
                <a:ea typeface="HG꼬딕씨 60g" panose="02020603020101020101" pitchFamily="18" charset="-127"/>
              </a:rPr>
              <a:t>각도입니다</a:t>
            </a:r>
            <a:r>
              <a:rPr lang="en-US" altLang="ko-KR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.</a:t>
            </a:r>
          </a:p>
          <a:p>
            <a:endParaRPr lang="en-US" altLang="ko-KR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  <a:p>
            <a:r>
              <a:rPr lang="ko-KR" altLang="en-US" dirty="0" smtClean="0">
                <a:latin typeface="HG꼬딕씨 60g" panose="02020603020101020101" pitchFamily="18" charset="-127"/>
                <a:ea typeface="HG꼬딕씨 60g" panose="02020603020101020101" pitchFamily="18" charset="-127"/>
              </a:rPr>
              <a:t>회전 방향을 </a:t>
            </a:r>
            <a:r>
              <a:rPr lang="ko-KR" altLang="en-US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반대로 하고 싶을 땐 앞에 </a:t>
            </a:r>
            <a:r>
              <a:rPr lang="en-US" altLang="ko-KR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(-)</a:t>
            </a:r>
            <a:r>
              <a:rPr lang="ko-KR" altLang="en-US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를 붙어주세요</a:t>
            </a:r>
            <a:r>
              <a:rPr lang="en-US" altLang="ko-KR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.</a:t>
            </a:r>
            <a:endParaRPr lang="ko-KR" altLang="en-US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5F1E6DC-995B-4AA1-9FAF-259AD648F51B}"/>
              </a:ext>
            </a:extLst>
          </p:cNvPr>
          <p:cNvSpPr txBox="1"/>
          <p:nvPr/>
        </p:nvSpPr>
        <p:spPr>
          <a:xfrm>
            <a:off x="6582865" y="4162223"/>
            <a:ext cx="79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-90</a:t>
            </a:r>
            <a:r>
              <a:rPr lang="ko-KR" altLang="en-US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˚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FB03E597-E87E-40FB-AF64-1A9D9B201B4E}"/>
              </a:ext>
            </a:extLst>
          </p:cNvPr>
          <p:cNvGrpSpPr/>
          <p:nvPr/>
        </p:nvGrpSpPr>
        <p:grpSpPr>
          <a:xfrm>
            <a:off x="7009061" y="2377665"/>
            <a:ext cx="4239870" cy="3899061"/>
            <a:chOff x="5532325" y="1992730"/>
            <a:chExt cx="4239870" cy="3899061"/>
          </a:xfrm>
        </p:grpSpPr>
        <p:sp>
          <p:nvSpPr>
            <p:cNvPr id="44" name="막힌 원호 43">
              <a:extLst>
                <a:ext uri="{FF2B5EF4-FFF2-40B4-BE49-F238E27FC236}">
                  <a16:creationId xmlns:a16="http://schemas.microsoft.com/office/drawing/2014/main" xmlns="" id="{768D4841-60F0-4F3B-B5D7-C1BAD649E8D7}"/>
                </a:ext>
              </a:extLst>
            </p:cNvPr>
            <p:cNvSpPr/>
            <p:nvPr/>
          </p:nvSpPr>
          <p:spPr>
            <a:xfrm>
              <a:off x="5535971" y="2140947"/>
              <a:ext cx="3532014" cy="3513572"/>
            </a:xfrm>
            <a:prstGeom prst="blockArc">
              <a:avLst>
                <a:gd name="adj1" fmla="val 19719250"/>
                <a:gd name="adj2" fmla="val 16228812"/>
                <a:gd name="adj3" fmla="val 22721"/>
              </a:avLst>
            </a:prstGeom>
            <a:solidFill>
              <a:schemeClr val="accent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3DDE5D0-388E-400D-A966-59F9FA5159FD}"/>
                </a:ext>
              </a:extLst>
            </p:cNvPr>
            <p:cNvSpPr txBox="1"/>
            <p:nvPr/>
          </p:nvSpPr>
          <p:spPr>
            <a:xfrm>
              <a:off x="7186871" y="1992730"/>
              <a:ext cx="473648" cy="29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0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A3B7D7E-6FF3-47E7-B444-5F5FD2E18C07}"/>
                </a:ext>
              </a:extLst>
            </p:cNvPr>
            <p:cNvSpPr txBox="1"/>
            <p:nvPr/>
          </p:nvSpPr>
          <p:spPr>
            <a:xfrm>
              <a:off x="8491595" y="2503018"/>
              <a:ext cx="854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-315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41AE7325-92A5-489E-9CC0-F08426C2E648}"/>
                </a:ext>
              </a:extLst>
            </p:cNvPr>
            <p:cNvSpPr txBox="1"/>
            <p:nvPr/>
          </p:nvSpPr>
          <p:spPr>
            <a:xfrm>
              <a:off x="8908495" y="3755003"/>
              <a:ext cx="863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-270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D83AD42E-6DD1-49E4-83DC-E55C013A2975}"/>
                </a:ext>
              </a:extLst>
            </p:cNvPr>
            <p:cNvSpPr txBox="1"/>
            <p:nvPr/>
          </p:nvSpPr>
          <p:spPr>
            <a:xfrm>
              <a:off x="8377689" y="5041028"/>
              <a:ext cx="863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-225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DEE83A29-E777-4A50-ACC3-F545A8D2732E}"/>
                </a:ext>
              </a:extLst>
            </p:cNvPr>
            <p:cNvSpPr txBox="1"/>
            <p:nvPr/>
          </p:nvSpPr>
          <p:spPr>
            <a:xfrm>
              <a:off x="6943438" y="5522459"/>
              <a:ext cx="863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-180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681EFA57-FFE1-4E1E-B908-1424CC814F3E}"/>
                </a:ext>
              </a:extLst>
            </p:cNvPr>
            <p:cNvSpPr txBox="1"/>
            <p:nvPr/>
          </p:nvSpPr>
          <p:spPr>
            <a:xfrm>
              <a:off x="5532325" y="5015130"/>
              <a:ext cx="897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-135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B6F88C0B-A74B-42BC-8537-2BBDAF0116C7}"/>
                </a:ext>
              </a:extLst>
            </p:cNvPr>
            <p:cNvSpPr txBox="1"/>
            <p:nvPr/>
          </p:nvSpPr>
          <p:spPr>
            <a:xfrm>
              <a:off x="5732950" y="2450215"/>
              <a:ext cx="823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-45</a:t>
              </a:r>
              <a:r>
                <a:rPr lang="ko-KR" alt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˚</a:t>
              </a: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xmlns="" id="{169369C3-2B98-4FC0-BD60-0AFBADA347D4}"/>
                </a:ext>
              </a:extLst>
            </p:cNvPr>
            <p:cNvSpPr/>
            <p:nvPr/>
          </p:nvSpPr>
          <p:spPr>
            <a:xfrm rot="19740130">
              <a:off x="7626037" y="2467531"/>
              <a:ext cx="1298592" cy="772328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xmlns="" id="{054EA45F-5A58-4D2C-87AD-66935FA6912C}"/>
                </a:ext>
              </a:extLst>
            </p:cNvPr>
            <p:cNvGrpSpPr/>
            <p:nvPr/>
          </p:nvGrpSpPr>
          <p:grpSpPr>
            <a:xfrm>
              <a:off x="5741116" y="2345185"/>
              <a:ext cx="3106915" cy="3090692"/>
              <a:chOff x="3576000" y="1394298"/>
              <a:chExt cx="5040000" cy="5040000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xmlns="" id="{7EC33646-9DDF-4A44-B731-9CB185D38F38}"/>
                  </a:ext>
                </a:extLst>
              </p:cNvPr>
              <p:cNvSpPr/>
              <p:nvPr/>
            </p:nvSpPr>
            <p:spPr>
              <a:xfrm>
                <a:off x="3844047" y="1662345"/>
                <a:ext cx="4503906" cy="45039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G꼬딕씨 60g" panose="02020603020101020101" pitchFamily="18" charset="-127"/>
                  <a:ea typeface="HG꼬딕씨 60g" panose="02020603020101020101" pitchFamily="18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72D25B9D-1F3F-4ED2-8F50-23BDD3AD4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6000" y="3914298"/>
                <a:ext cx="50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C511BC2B-B167-4CCA-956F-40EC46432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394298"/>
                <a:ext cx="0" cy="504000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xmlns="" id="{50FF5BB7-C5F9-437E-976D-7EDF473ED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6000" y="2114298"/>
                <a:ext cx="3600000" cy="360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F6E8B741-FB3E-4AC8-B694-DAF54A57A2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6000" y="2124798"/>
                <a:ext cx="3600000" cy="360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사각형: 둥근 모서리 21">
            <a:extLst>
              <a:ext uri="{FF2B5EF4-FFF2-40B4-BE49-F238E27FC236}">
                <a16:creationId xmlns:a16="http://schemas.microsoft.com/office/drawing/2014/main" xmlns="" id="{54A86132-DFD0-4100-B050-3C1ACF66AD1D}"/>
              </a:ext>
            </a:extLst>
          </p:cNvPr>
          <p:cNvSpPr/>
          <p:nvPr/>
        </p:nvSpPr>
        <p:spPr>
          <a:xfrm>
            <a:off x="462690" y="4162701"/>
            <a:ext cx="763243" cy="331285"/>
          </a:xfrm>
          <a:prstGeom prst="roundRect">
            <a:avLst>
              <a:gd name="adj" fmla="val 37209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21">
            <a:extLst>
              <a:ext uri="{FF2B5EF4-FFF2-40B4-BE49-F238E27FC236}">
                <a16:creationId xmlns:a16="http://schemas.microsoft.com/office/drawing/2014/main" xmlns="" id="{68B717AC-EE69-45D9-A59F-E007A1B59698}"/>
              </a:ext>
            </a:extLst>
          </p:cNvPr>
          <p:cNvSpPr/>
          <p:nvPr/>
        </p:nvSpPr>
        <p:spPr>
          <a:xfrm>
            <a:off x="6522401" y="4177984"/>
            <a:ext cx="763243" cy="331285"/>
          </a:xfrm>
          <a:prstGeom prst="roundRect">
            <a:avLst>
              <a:gd name="adj" fmla="val 37209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5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9A1C89-445F-4460-A80B-428D973A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생각 열기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403FF1A-CB63-4FF0-8B15-F7D8EFC0A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02" y="4605108"/>
            <a:ext cx="3095625" cy="18002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62E5760-F0D6-46C2-A117-96DAA9DEE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102" y="4594745"/>
            <a:ext cx="3190875" cy="1800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1221D8E-753D-492F-9B8D-624053F1885F}"/>
              </a:ext>
            </a:extLst>
          </p:cNvPr>
          <p:cNvSpPr txBox="1"/>
          <p:nvPr/>
        </p:nvSpPr>
        <p:spPr>
          <a:xfrm>
            <a:off x="5105183" y="795985"/>
            <a:ext cx="608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G꼬딕씨 60g" panose="02020603020101020101" pitchFamily="18" charset="-127"/>
                <a:ea typeface="HG꼬딕씨 60g" panose="02020603020101020101" pitchFamily="18" charset="-127"/>
              </a:rPr>
              <a:t>엔트리봇이</a:t>
            </a:r>
            <a:r>
              <a:rPr lang="ko-KR" altLang="en-US" dirty="0" smtClean="0">
                <a:latin typeface="HG꼬딕씨 60g" panose="02020603020101020101" pitchFamily="18" charset="-127"/>
                <a:ea typeface="HG꼬딕씨 60g" panose="02020603020101020101" pitchFamily="18" charset="-127"/>
              </a:rPr>
              <a:t> </a:t>
            </a:r>
            <a:r>
              <a:rPr lang="ko-KR" altLang="en-US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어느 방향으로 </a:t>
            </a:r>
            <a:r>
              <a:rPr lang="ko-KR" altLang="en-US" dirty="0" smtClean="0">
                <a:latin typeface="HG꼬딕씨 60g" panose="02020603020101020101" pitchFamily="18" charset="-127"/>
                <a:ea typeface="HG꼬딕씨 60g" panose="02020603020101020101" pitchFamily="18" charset="-127"/>
              </a:rPr>
              <a:t>회전할까요</a:t>
            </a:r>
            <a:r>
              <a:rPr lang="en-US" altLang="ko-KR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?</a:t>
            </a:r>
            <a:endParaRPr lang="ko-KR" altLang="en-US"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xmlns="" id="{E9FCDD56-AFB5-4D20-B5ED-4B71611CA3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36599" y="1993967"/>
            <a:ext cx="2562833" cy="2611141"/>
          </a:xfrm>
          <a:prstGeom prst="rect">
            <a:avLst/>
          </a:prstGeom>
        </p:spPr>
      </p:pic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xmlns="" id="{05B02401-4D3B-4A74-8DF3-760E895992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97124" y="1993967"/>
            <a:ext cx="2562833" cy="261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1549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4CC604-F8C6-4BB7-B3DC-47A1028A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포인트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96FA7B38-B693-4303-BAEF-D04ADEB13AE4}"/>
              </a:ext>
            </a:extLst>
          </p:cNvPr>
          <p:cNvSpPr/>
          <p:nvPr/>
        </p:nvSpPr>
        <p:spPr>
          <a:xfrm>
            <a:off x="4881337" y="647023"/>
            <a:ext cx="5914783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이번 작품에서 사용할 </a:t>
            </a:r>
            <a:r>
              <a:rPr lang="ko-KR" altLang="en-US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주요 블록들을 </a:t>
            </a: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먼저 살펴볼까요</a:t>
            </a:r>
            <a:r>
              <a:rPr lang="en-US" altLang="ko-KR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FD86834-9B18-44CB-AA51-E96F78B04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11" y="1597339"/>
            <a:ext cx="1744682" cy="4475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A7B7D41-970B-43DB-8BB0-9D3F2F59D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2" y="1533796"/>
            <a:ext cx="698536" cy="6350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0786EC6-25D8-4536-8FC4-49A1B90A1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04" y="4481636"/>
            <a:ext cx="3532178" cy="4150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54B71B3-C75E-42FA-82B9-BEA95CEEE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10" y="4956503"/>
            <a:ext cx="2416880" cy="4250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0FCB6479-5F39-4497-A49C-7541A918D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10" y="5469985"/>
            <a:ext cx="2228839" cy="4088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162454C3-E09B-42C4-AB40-8FE11E484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30" y="6008606"/>
            <a:ext cx="2597514" cy="4002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AB93524-F705-4F4E-B63D-2D30F3ED33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6" y="4918237"/>
            <a:ext cx="698536" cy="6350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56A51922-725B-4B8C-B5C9-90C1879CFC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11" y="2496614"/>
            <a:ext cx="1838912" cy="3793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6303866-8DD2-4D73-AD04-BB57154F93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11" y="3031197"/>
            <a:ext cx="1582782" cy="7219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D1BEEFC-BDDC-4B4D-AB17-E3356AE2E8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6" y="2517133"/>
            <a:ext cx="698536" cy="63503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24A04D0-4349-44A4-BE59-B99F2646D3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096" y="2072074"/>
            <a:ext cx="2334633" cy="3968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144D75F1-03AA-4812-9CBD-863873B839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14" y="2564499"/>
            <a:ext cx="1263452" cy="40022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3A3942B-F6CC-4E73-AA21-E1F9952B30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76" y="2502360"/>
            <a:ext cx="1263452" cy="40022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B3C3BCC1-5AEC-4C7A-A62F-F59218B772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29" y="1572625"/>
            <a:ext cx="2857500" cy="4003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A28B24A8-BF24-4450-A51F-430645018F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53" y="1754330"/>
            <a:ext cx="698536" cy="63503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14A3EC92-15EC-4F29-AB6D-50EEF3A6D8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35" y="3782087"/>
            <a:ext cx="2400300" cy="28575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701F58B2-6E0E-4B33-98EB-7CAAA06FF3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25" y="4212955"/>
            <a:ext cx="1419225" cy="2857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CFA0FB0B-DE02-42AD-83ED-1033F3AEA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25" y="4654365"/>
            <a:ext cx="1419225" cy="28575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ED901558-536D-405E-B3D5-16A6289B95D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74" y="3351219"/>
            <a:ext cx="1533525" cy="2857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A5DB5227-858A-4426-BF02-FF0842788A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29" y="3846489"/>
            <a:ext cx="698536" cy="63503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D916AF15-D0B0-429C-880B-A8BAB052246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759" y="5064024"/>
            <a:ext cx="2459646" cy="40596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7E47E07D-F8D2-4D36-81A0-A773FCB740A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759" y="6057159"/>
            <a:ext cx="1326511" cy="30148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78BAFA6E-437F-4640-8F28-59CB15B0DE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759" y="5553270"/>
            <a:ext cx="2347346" cy="38370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5C13E327-052E-482E-B749-3D0BCED3D0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62" y="5064024"/>
            <a:ext cx="698536" cy="63503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7AAD045D-99E8-45DD-A53F-50940C01DC27}"/>
              </a:ext>
            </a:extLst>
          </p:cNvPr>
          <p:cNvSpPr/>
          <p:nvPr/>
        </p:nvSpPr>
        <p:spPr>
          <a:xfrm>
            <a:off x="7653602" y="4165186"/>
            <a:ext cx="319936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50">
                <a:latin typeface="+mj-ea"/>
                <a:ea typeface="+mj-ea"/>
              </a:rPr>
              <a:t>왼쪽 값이 오른쪽 값보다 크다</a:t>
            </a:r>
            <a:endParaRPr lang="en-US" altLang="ko-KR" sz="1200" spc="-50" dirty="0"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81047A9-EC7C-4027-B7A5-C718DFAB79FC}"/>
              </a:ext>
            </a:extLst>
          </p:cNvPr>
          <p:cNvSpPr/>
          <p:nvPr/>
        </p:nvSpPr>
        <p:spPr>
          <a:xfrm>
            <a:off x="7653602" y="4566359"/>
            <a:ext cx="319936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atin typeface="+mj-ea"/>
                <a:ea typeface="+mj-ea"/>
              </a:rPr>
              <a:t>왼쪽 값이 오른쪽 값보다 작다</a:t>
            </a:r>
            <a:endParaRPr lang="en-US" altLang="ko-KR" sz="1200" spc="-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75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6B62400-7381-4035-B49E-C0B87E86764E}"/>
              </a:ext>
            </a:extLst>
          </p:cNvPr>
          <p:cNvSpPr/>
          <p:nvPr/>
        </p:nvSpPr>
        <p:spPr>
          <a:xfrm>
            <a:off x="583343" y="1083492"/>
            <a:ext cx="5242560" cy="9545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엔트리 접속하기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070299E-60D2-47E5-A9FC-EF0AFC0C9CB1}"/>
              </a:ext>
            </a:extLst>
          </p:cNvPr>
          <p:cNvSpPr/>
          <p:nvPr/>
        </p:nvSpPr>
        <p:spPr>
          <a:xfrm>
            <a:off x="583343" y="2399493"/>
            <a:ext cx="5242560" cy="9545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ID/</a:t>
            </a:r>
            <a:r>
              <a:rPr lang="en-US" altLang="ko-KR" sz="2800">
                <a:latin typeface="HG꼬딕씨 40g" panose="02020603020101020101" pitchFamily="18" charset="-127"/>
                <a:ea typeface="HG꼬딕씨 40g" panose="02020603020101020101" pitchFamily="18" charset="-127"/>
              </a:rPr>
              <a:t>PW </a:t>
            </a:r>
            <a:r>
              <a:rPr lang="ko-KR" altLang="en-US" sz="2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입력하고 로그인하기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9930BC5-81BE-430B-A7AD-4D7E3605A397}"/>
              </a:ext>
            </a:extLst>
          </p:cNvPr>
          <p:cNvSpPr/>
          <p:nvPr/>
        </p:nvSpPr>
        <p:spPr>
          <a:xfrm>
            <a:off x="583343" y="3715494"/>
            <a:ext cx="5242560" cy="9545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HG꼬딕씨 40g" panose="02020603020101020101" pitchFamily="18" charset="-127"/>
                <a:ea typeface="HG꼬딕씨 40g" panose="02020603020101020101" pitchFamily="18" charset="-127"/>
              </a:rPr>
              <a:t>학급방</a:t>
            </a:r>
            <a:r>
              <a:rPr lang="ko-KR" altLang="en-US" sz="2800" dirty="0">
                <a:latin typeface="HG꼬딕씨 40g" panose="02020603020101020101" pitchFamily="18" charset="-127"/>
                <a:ea typeface="HG꼬딕씨 40g" panose="02020603020101020101" pitchFamily="18" charset="-127"/>
              </a:rPr>
              <a:t> 들어가기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F818A9-3608-4199-9E6E-7BB4AD571E31}"/>
              </a:ext>
            </a:extLst>
          </p:cNvPr>
          <p:cNvSpPr/>
          <p:nvPr/>
        </p:nvSpPr>
        <p:spPr>
          <a:xfrm>
            <a:off x="583343" y="5031494"/>
            <a:ext cx="5242560" cy="9545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altLang="ko-KR" sz="2800">
                <a:latin typeface="HG꼬딕씨 40g" panose="02020603020101020101" pitchFamily="18" charset="-127"/>
                <a:ea typeface="HG꼬딕씨 40g" panose="02020603020101020101" pitchFamily="18" charset="-127"/>
              </a:rPr>
              <a:t>Apple Hunter </a:t>
            </a:r>
            <a:r>
              <a:rPr lang="ko-KR" altLang="en-US" sz="2800">
                <a:latin typeface="HG꼬딕씨 40g" panose="02020603020101020101" pitchFamily="18" charset="-127"/>
                <a:ea typeface="HG꼬딕씨 40g" panose="02020603020101020101" pitchFamily="18" charset="-127"/>
              </a:rPr>
              <a:t>수업용 코드 불러오기</a:t>
            </a:r>
            <a:endParaRPr lang="ko-KR" altLang="en-US" sz="2800" dirty="0"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31" name="제목 30">
            <a:extLst>
              <a:ext uri="{FF2B5EF4-FFF2-40B4-BE49-F238E27FC236}">
                <a16:creationId xmlns:a16="http://schemas.microsoft.com/office/drawing/2014/main" xmlns="" id="{C0D4FD69-70B6-4FD2-94E9-0A7EABBF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준비하기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xmlns="" id="{D10A8FF7-434A-4BDB-A9B7-4248B6C17A00}"/>
              </a:ext>
            </a:extLst>
          </p:cNvPr>
          <p:cNvSpPr/>
          <p:nvPr/>
        </p:nvSpPr>
        <p:spPr>
          <a:xfrm rot="10800000">
            <a:off x="2913677" y="2103036"/>
            <a:ext cx="581891" cy="251894"/>
          </a:xfrm>
          <a:prstGeom prst="triangle">
            <a:avLst/>
          </a:prstGeom>
          <a:solidFill>
            <a:srgbClr val="D07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xmlns="" id="{4B150039-A6C3-4CE0-B956-9B341FC70420}"/>
              </a:ext>
            </a:extLst>
          </p:cNvPr>
          <p:cNvSpPr/>
          <p:nvPr/>
        </p:nvSpPr>
        <p:spPr>
          <a:xfrm rot="10800000">
            <a:off x="2910213" y="3411015"/>
            <a:ext cx="581891" cy="251894"/>
          </a:xfrm>
          <a:prstGeom prst="triangle">
            <a:avLst/>
          </a:prstGeom>
          <a:solidFill>
            <a:srgbClr val="D07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xmlns="" id="{D6AA8EAA-8915-48EF-B77F-4F84F0D4073C}"/>
              </a:ext>
            </a:extLst>
          </p:cNvPr>
          <p:cNvSpPr/>
          <p:nvPr/>
        </p:nvSpPr>
        <p:spPr>
          <a:xfrm rot="10800000">
            <a:off x="2910212" y="4718183"/>
            <a:ext cx="581891" cy="251894"/>
          </a:xfrm>
          <a:prstGeom prst="triangle">
            <a:avLst/>
          </a:prstGeom>
          <a:solidFill>
            <a:srgbClr val="D07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3176C48-401B-42F9-A988-38DEC2A5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31" y="849300"/>
            <a:ext cx="4251960" cy="26679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D4078A8-71AE-4331-BFFD-1DDDF164B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1" t="786" r="1074" b="1375"/>
          <a:stretch/>
        </p:blipFill>
        <p:spPr>
          <a:xfrm>
            <a:off x="8933345" y="4001483"/>
            <a:ext cx="2200237" cy="2624521"/>
          </a:xfrm>
          <a:prstGeom prst="rect">
            <a:avLst/>
          </a:prstGeom>
        </p:spPr>
      </p:pic>
      <p:sp>
        <p:nvSpPr>
          <p:cNvPr id="17" name="모서리가 둥근 직사각형 10">
            <a:extLst>
              <a:ext uri="{FF2B5EF4-FFF2-40B4-BE49-F238E27FC236}">
                <a16:creationId xmlns:a16="http://schemas.microsoft.com/office/drawing/2014/main" xmlns="" id="{06549C76-8003-430D-B22E-D9CA40FF12E1}"/>
              </a:ext>
            </a:extLst>
          </p:cNvPr>
          <p:cNvSpPr/>
          <p:nvPr/>
        </p:nvSpPr>
        <p:spPr>
          <a:xfrm>
            <a:off x="8858065" y="3927440"/>
            <a:ext cx="2362374" cy="2681818"/>
          </a:xfrm>
          <a:prstGeom prst="roundRect">
            <a:avLst>
              <a:gd name="adj" fmla="val 7076"/>
            </a:avLst>
          </a:prstGeom>
          <a:noFill/>
          <a:ln w="57150">
            <a:solidFill>
              <a:srgbClr val="EE3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2">
            <a:extLst>
              <a:ext uri="{FF2B5EF4-FFF2-40B4-BE49-F238E27FC236}">
                <a16:creationId xmlns:a16="http://schemas.microsoft.com/office/drawing/2014/main" xmlns="" id="{DA509353-1604-4D50-9020-A31E96FE101B}"/>
              </a:ext>
            </a:extLst>
          </p:cNvPr>
          <p:cNvSpPr/>
          <p:nvPr/>
        </p:nvSpPr>
        <p:spPr>
          <a:xfrm>
            <a:off x="10617987" y="849300"/>
            <a:ext cx="426085" cy="177509"/>
          </a:xfrm>
          <a:prstGeom prst="roundRect">
            <a:avLst/>
          </a:prstGeom>
          <a:noFill/>
          <a:ln>
            <a:solidFill>
              <a:srgbClr val="EE3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66ABE2BE-D5D0-4AF7-82B2-46D04B09102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0174491" y="1026809"/>
            <a:ext cx="656539" cy="2917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9AC918B-6846-4EBF-9004-483E59CEE546}"/>
              </a:ext>
            </a:extLst>
          </p:cNvPr>
          <p:cNvSpPr/>
          <p:nvPr/>
        </p:nvSpPr>
        <p:spPr>
          <a:xfrm>
            <a:off x="6484116" y="5632065"/>
            <a:ext cx="23623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ko-KR" altLang="en-US" sz="2000" dirty="0">
                <a:latin typeface="HG꼬딕씨 20g" panose="02020603020101020101" pitchFamily="18" charset="-127"/>
                <a:ea typeface="HG꼬딕씨 20g" panose="02020603020101020101" pitchFamily="18" charset="-127"/>
              </a:rPr>
              <a:t>아이디와 비밀번호를 </a:t>
            </a:r>
            <a:endParaRPr lang="en-US" altLang="ko-KR" sz="200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marL="0" lvl="1"/>
            <a:r>
              <a:rPr lang="ko-KR" altLang="en-US" sz="2000" smtClean="0">
                <a:latin typeface="HG꼬딕씨 20g" panose="02020603020101020101" pitchFamily="18" charset="-127"/>
                <a:ea typeface="HG꼬딕씨 20g" panose="02020603020101020101" pitchFamily="18" charset="-127"/>
              </a:rPr>
              <a:t>입력하세요</a:t>
            </a:r>
            <a:r>
              <a:rPr lang="en-US" altLang="ko-KR" sz="2000" dirty="0" smtClean="0">
                <a:latin typeface="HG꼬딕씨 20g" panose="02020603020101020101" pitchFamily="18" charset="-127"/>
                <a:ea typeface="HG꼬딕씨 20g" panose="02020603020101020101" pitchFamily="18" charset="-127"/>
              </a:rPr>
              <a:t>.</a:t>
            </a:r>
            <a:endParaRPr lang="ko-KR" altLang="en-US" sz="2000" dirty="0"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02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6D27C1B-AA3E-49F2-A524-2933FE8E0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04" y="2494629"/>
            <a:ext cx="7787646" cy="142422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8EA12F74-1D47-4AA7-BD36-239DE8D0F3D6}"/>
              </a:ext>
            </a:extLst>
          </p:cNvPr>
          <p:cNvSpPr/>
          <p:nvPr/>
        </p:nvSpPr>
        <p:spPr>
          <a:xfrm>
            <a:off x="1029004" y="1375112"/>
            <a:ext cx="9606339" cy="88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미션용 파일을 불러오기 한 후에는 상단의 </a:t>
            </a:r>
            <a:r>
              <a:rPr lang="ko-KR" altLang="en-US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작품 이름을 </a:t>
            </a: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나만의 </a:t>
            </a:r>
            <a:r>
              <a:rPr lang="ko-KR" altLang="en-US" spc="-5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작품명으로</a:t>
            </a: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변경 후 저장을 </a:t>
            </a:r>
            <a:r>
              <a:rPr lang="ko-KR" altLang="en-US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해주세요</a:t>
            </a:r>
            <a:r>
              <a:rPr lang="en-US" altLang="ko-KR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저장한 후에는 </a:t>
            </a:r>
            <a:r>
              <a:rPr lang="en-US" altLang="ko-KR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마이페이지</a:t>
            </a:r>
            <a:r>
              <a:rPr lang="en-US" altLang="ko-KR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</a:t>
            </a:r>
            <a:r>
              <a:rPr lang="ko-KR" altLang="en-US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에서 </a:t>
            </a:r>
            <a:r>
              <a:rPr lang="ko-KR" altLang="en-US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불러올 수 있습니다</a:t>
            </a:r>
            <a:r>
              <a:rPr lang="en-US" altLang="ko-KR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CCE5DBA5-B557-4901-9638-E5B22C020523}"/>
              </a:ext>
            </a:extLst>
          </p:cNvPr>
          <p:cNvGrpSpPr/>
          <p:nvPr/>
        </p:nvGrpSpPr>
        <p:grpSpPr>
          <a:xfrm>
            <a:off x="7929414" y="4468656"/>
            <a:ext cx="1774472" cy="1130579"/>
            <a:chOff x="9892146" y="254876"/>
            <a:chExt cx="2022765" cy="113057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208473CA-CED6-4E92-868A-BB4BF8E97D1C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6AAF01F-33D6-4439-B3E4-0EB9A04BE6D3}"/>
                </a:ext>
              </a:extLst>
            </p:cNvPr>
            <p:cNvSpPr/>
            <p:nvPr/>
          </p:nvSpPr>
          <p:spPr>
            <a:xfrm>
              <a:off x="9907574" y="277970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회전판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23303684-8E81-4B13-AF04-49F781E8E5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56" y="4780145"/>
            <a:ext cx="739697" cy="739697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48A99BB0-EC35-42DE-BB6E-1BEBFB1BDE31}"/>
              </a:ext>
            </a:extLst>
          </p:cNvPr>
          <p:cNvSpPr/>
          <p:nvPr/>
        </p:nvSpPr>
        <p:spPr>
          <a:xfrm>
            <a:off x="1733996" y="4155952"/>
            <a:ext cx="59079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ko-KR" sz="16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[</a:t>
            </a:r>
            <a:r>
              <a:rPr lang="ko-KR" altLang="en-US" sz="16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</a:t>
            </a:r>
            <a:r>
              <a:rPr lang="en-US" altLang="ko-KR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1] </a:t>
            </a:r>
            <a:r>
              <a:rPr lang="ko-KR" altLang="en-US" sz="16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의 </a:t>
            </a:r>
            <a:r>
              <a:rPr lang="en-US" altLang="ko-KR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6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회전판</a:t>
            </a:r>
            <a:r>
              <a:rPr lang="en-US" altLang="ko-KR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 </a:t>
            </a:r>
            <a:r>
              <a:rPr lang="ko-KR" altLang="en-US" sz="16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오프젝트를 선택합니다</a:t>
            </a:r>
            <a:r>
              <a:rPr lang="en-US" altLang="ko-KR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6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우측 상단에는 </a:t>
            </a:r>
            <a:r>
              <a:rPr lang="ko-KR" altLang="en-US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장면 이름과 </a:t>
            </a: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오브젝트가 표시되어있으니 </a:t>
            </a:r>
            <a:endParaRPr lang="en-US" altLang="ko-KR" sz="16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항상 확인하고 해당 오브젝트를 선택 후 </a:t>
            </a:r>
            <a:r>
              <a:rPr lang="ko-KR" altLang="en-US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코딩해주세요</a:t>
            </a:r>
            <a:r>
              <a:rPr lang="en-US" altLang="ko-KR" sz="16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6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6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13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1850363" y="2502327"/>
            <a:ext cx="1428296" cy="249112"/>
          </a:xfrm>
          <a:prstGeom prst="roundRect">
            <a:avLst>
              <a:gd name="adj" fmla="val 2077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6718925" y="2518803"/>
            <a:ext cx="415043" cy="305006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6">
            <a:extLst>
              <a:ext uri="{FF2B5EF4-FFF2-40B4-BE49-F238E27FC236}">
                <a16:creationId xmlns="" xmlns:a16="http://schemas.microsoft.com/office/drawing/2014/main" id="{94981DFD-4EE8-459C-9D53-A23C210ED130}"/>
              </a:ext>
            </a:extLst>
          </p:cNvPr>
          <p:cNvSpPr/>
          <p:nvPr/>
        </p:nvSpPr>
        <p:spPr>
          <a:xfrm>
            <a:off x="6307033" y="2870924"/>
            <a:ext cx="1238826" cy="366545"/>
          </a:xfrm>
          <a:prstGeom prst="roundRect">
            <a:avLst>
              <a:gd name="adj" fmla="val 504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D91E3-E6DA-4D78-A177-915F185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FDE0DFC-5D8E-4030-9330-04C2984A8F95}"/>
              </a:ext>
            </a:extLst>
          </p:cNvPr>
          <p:cNvSpPr txBox="1"/>
          <p:nvPr/>
        </p:nvSpPr>
        <p:spPr>
          <a:xfrm>
            <a:off x="824756" y="769289"/>
            <a:ext cx="554833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HG꼬딕씨 99g" panose="02020603020101020101" pitchFamily="18" charset="-127"/>
                <a:ea typeface="HG꼬딕씨 99g" panose="02020603020101020101" pitchFamily="18" charset="-127"/>
              </a:rPr>
              <a:t>회전판 천천히 회전시키기</a:t>
            </a:r>
            <a:endParaRPr lang="en-US" altLang="ko-KR" sz="2400" dirty="0">
              <a:latin typeface="HG꼬딕씨 99g" panose="02020603020101020101" pitchFamily="18" charset="-127"/>
              <a:ea typeface="HG꼬딕씨 99g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9B67BD2C-209D-4B94-8519-8F148D30C474}"/>
              </a:ext>
            </a:extLst>
          </p:cNvPr>
          <p:cNvGrpSpPr/>
          <p:nvPr/>
        </p:nvGrpSpPr>
        <p:grpSpPr>
          <a:xfrm>
            <a:off x="9916864" y="416262"/>
            <a:ext cx="1774472" cy="1314884"/>
            <a:chOff x="9892146" y="254876"/>
            <a:chExt cx="2022765" cy="113057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7A61902-693E-4831-B070-F1B8E7CE0D38}"/>
                </a:ext>
              </a:extLst>
            </p:cNvPr>
            <p:cNvSpPr/>
            <p:nvPr/>
          </p:nvSpPr>
          <p:spPr>
            <a:xfrm>
              <a:off x="9892146" y="254876"/>
              <a:ext cx="2022765" cy="1130579"/>
            </a:xfrm>
            <a:prstGeom prst="rect">
              <a:avLst/>
            </a:prstGeom>
            <a:noFill/>
            <a:ln w="28575">
              <a:solidFill>
                <a:srgbClr val="ABD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F45B92B3-B23D-449F-B637-DB571CEADFB3}"/>
                </a:ext>
              </a:extLst>
            </p:cNvPr>
            <p:cNvSpPr/>
            <p:nvPr/>
          </p:nvSpPr>
          <p:spPr>
            <a:xfrm>
              <a:off x="9907574" y="277970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장면</a:t>
              </a:r>
              <a:r>
                <a:rPr lang="en-US" altLang="ko-KR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1] </a:t>
              </a:r>
              <a:r>
                <a:rPr lang="ko-KR" altLang="en-US" sz="1400" dirty="0">
                  <a:solidFill>
                    <a:schemeClr val="accent6"/>
                  </a:solidFill>
                  <a:latin typeface="HG꼬딕씨 99g" panose="02020603020101020101" pitchFamily="18" charset="-127"/>
                  <a:ea typeface="HG꼬딕씨 99g" panose="02020603020101020101" pitchFamily="18" charset="-127"/>
                </a:rPr>
                <a:t>회전판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EC676629-9BEA-4BC0-841A-424B00A12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51" y="853844"/>
            <a:ext cx="739697" cy="7396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2BE9A651-FEBF-4E81-8117-9AC9462AA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69" y="2907530"/>
            <a:ext cx="3961872" cy="276307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04A15905-169C-48A7-BC27-F66A213DC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26" y="2907530"/>
            <a:ext cx="698536" cy="6350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219CE45C-DB3A-4537-99ED-4B572D894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26" y="3939974"/>
            <a:ext cx="698536" cy="6350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8A9D880-71B8-42B8-8636-FE36E345C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555" y="3357214"/>
            <a:ext cx="698536" cy="6350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0130CEE-C853-40CF-A84A-8A8EE9C3806C}"/>
              </a:ext>
            </a:extLst>
          </p:cNvPr>
          <p:cNvSpPr/>
          <p:nvPr/>
        </p:nvSpPr>
        <p:spPr>
          <a:xfrm>
            <a:off x="824756" y="1731146"/>
            <a:ext cx="69044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‘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회전판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’</a:t>
            </a:r>
            <a:r>
              <a:rPr lang="ko-KR" altLang="en-US" sz="1400" spc="-5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400" spc="-5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오브젝트를 선택합니다</a:t>
            </a:r>
            <a:r>
              <a:rPr lang="en-US" altLang="ko-KR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다음과 같이 블록을 조립하여 실행하면 </a:t>
            </a:r>
            <a:r>
              <a:rPr lang="ko-KR" altLang="en-US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회전판이 시계 방향으로 천천히 회전합니다</a:t>
            </a:r>
            <a:r>
              <a:rPr lang="en-US" altLang="ko-KR" sz="1400" spc="-50" dirty="0" smtClean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en-US" altLang="ko-KR" sz="1400" spc="-5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70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7948</TotalTime>
  <Words>1191</Words>
  <Application>Microsoft Office PowerPoint</Application>
  <PresentationFormat>와이드스크린</PresentationFormat>
  <Paragraphs>250</Paragraphs>
  <Slides>32</Slides>
  <Notes>10</Notes>
  <HiddenSlides>0</HiddenSlides>
  <MMClips>3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32</vt:i4>
      </vt:variant>
    </vt:vector>
  </HeadingPairs>
  <TitlesOfParts>
    <vt:vector size="50" baseType="lpstr">
      <vt:lpstr>HG꼬딕씨_Pro 40g</vt:lpstr>
      <vt:lpstr>HG꼬딕씨 40g</vt:lpstr>
      <vt:lpstr>HG꼬딕씨_Pro 60g</vt:lpstr>
      <vt:lpstr>HG꼬딕씨 20g</vt:lpstr>
      <vt:lpstr>맑은 고딕</vt:lpstr>
      <vt:lpstr>굴림</vt:lpstr>
      <vt:lpstr>Arial</vt:lpstr>
      <vt:lpstr>HG꼬딕씨 60g</vt:lpstr>
      <vt:lpstr>HG꼬딕씨 99g</vt:lpstr>
      <vt:lpstr>Calibri</vt:lpstr>
      <vt:lpstr>나눔바른펜</vt:lpstr>
      <vt:lpstr>ollehche_v2</vt:lpstr>
      <vt:lpstr>a피오피네모</vt:lpstr>
      <vt:lpstr>HG꼬딕씨 80g</vt:lpstr>
      <vt:lpstr>Wingdings</vt:lpstr>
      <vt:lpstr>2_Office 테마</vt:lpstr>
      <vt:lpstr>Office 테마</vt:lpstr>
      <vt:lpstr>1_Office 테마</vt:lpstr>
      <vt:lpstr>Apple Hunter</vt:lpstr>
      <vt:lpstr>학 습 목 표</vt:lpstr>
      <vt:lpstr>오늘의 작품</vt:lpstr>
      <vt:lpstr>생각 열기</vt:lpstr>
      <vt:lpstr>생각 열기</vt:lpstr>
      <vt:lpstr>학습 포인트</vt:lpstr>
      <vt:lpstr>준비하기</vt:lpstr>
      <vt:lpstr>따라하기</vt:lpstr>
      <vt:lpstr>따라하기</vt:lpstr>
      <vt:lpstr>따라하기</vt:lpstr>
      <vt:lpstr>미션</vt:lpstr>
      <vt:lpstr>미션 확인</vt:lpstr>
      <vt:lpstr>미션</vt:lpstr>
      <vt:lpstr>미션 확인</vt:lpstr>
      <vt:lpstr>plus 미션 확인</vt:lpstr>
      <vt:lpstr>미션</vt:lpstr>
      <vt:lpstr>미션 확인</vt:lpstr>
      <vt:lpstr>미션</vt:lpstr>
      <vt:lpstr>plus 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미션 확인</vt:lpstr>
      <vt:lpstr>미션</vt:lpstr>
      <vt:lpstr>정리하기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Hunter</dc:title>
  <dc:creator>Youngjin.com</dc:creator>
  <cp:lastModifiedBy>So</cp:lastModifiedBy>
  <cp:revision>33</cp:revision>
  <dcterms:created xsi:type="dcterms:W3CDTF">2019-12-10T14:16:47Z</dcterms:created>
  <dcterms:modified xsi:type="dcterms:W3CDTF">2020-01-10T07:27:00Z</dcterms:modified>
</cp:coreProperties>
</file>